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75" r:id="rId5"/>
  </p:sldMasterIdLst>
  <p:notesMasterIdLst>
    <p:notesMasterId r:id="rId7"/>
  </p:notesMasterIdLst>
  <p:handoutMasterIdLst>
    <p:handoutMasterId r:id="rId32"/>
  </p:handoutMasterIdLst>
  <p:sldIdLst>
    <p:sldId id="9031" r:id="rId6"/>
    <p:sldId id="9032" r:id="rId8"/>
    <p:sldId id="9041" r:id="rId9"/>
    <p:sldId id="9127" r:id="rId10"/>
    <p:sldId id="9121" r:id="rId11"/>
    <p:sldId id="9133" r:id="rId12"/>
    <p:sldId id="9129" r:id="rId13"/>
    <p:sldId id="9135" r:id="rId14"/>
    <p:sldId id="9100" r:id="rId15"/>
    <p:sldId id="9053" r:id="rId16"/>
    <p:sldId id="9048" r:id="rId17"/>
    <p:sldId id="9059" r:id="rId18"/>
    <p:sldId id="9081" r:id="rId19"/>
    <p:sldId id="9083" r:id="rId20"/>
    <p:sldId id="9054" r:id="rId21"/>
    <p:sldId id="9055" r:id="rId22"/>
    <p:sldId id="9042" r:id="rId23"/>
    <p:sldId id="9073" r:id="rId24"/>
    <p:sldId id="9099" r:id="rId25"/>
    <p:sldId id="9110" r:id="rId26"/>
    <p:sldId id="9111" r:id="rId27"/>
    <p:sldId id="9112" r:id="rId28"/>
    <p:sldId id="9128" r:id="rId29"/>
    <p:sldId id="9119" r:id="rId30"/>
    <p:sldId id="9134" r:id="rId31"/>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userDrawn="1">
          <p15:clr>
            <a:srgbClr val="A4A3A4"/>
          </p15:clr>
        </p15:guide>
        <p15:guide id="2" pos="40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菠萝" initials="小菠萝" lastIdx="1" clrIdx="0"/>
  <p:cmAuthor id="2" name="彭 菲" initials="彭" lastIdx="2" clrIdx="1"/>
  <p:cmAuthor id="0" name="Mia Vida Villanueva" initials="MVV" lastIdx="1" clrIdx="0"/>
  <p:cmAuthor id="3" name="无" initials="无" lastIdx="5" clrIdx="3"/>
  <p:cmAuthor id="4" name="张 权" initials="张" lastIdx="1" clrIdx="4"/>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36F55"/>
    <a:srgbClr val="B08254"/>
    <a:srgbClr val="8E2800"/>
    <a:srgbClr val="09895B"/>
    <a:srgbClr val="C88D00"/>
    <a:srgbClr val="A00000"/>
    <a:srgbClr val="B1906F"/>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3769" autoAdjust="0"/>
  </p:normalViewPr>
  <p:slideViewPr>
    <p:cSldViewPr snapToGrid="0" showGuides="1">
      <p:cViewPr>
        <p:scale>
          <a:sx n="50" d="100"/>
          <a:sy n="50" d="100"/>
        </p:scale>
        <p:origin x="-811" y="-350"/>
      </p:cViewPr>
      <p:guideLst>
        <p:guide orient="horz" pos="2257"/>
        <p:guide pos="40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62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B80A8-560B-4BD4-B30E-47949994C2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BA85D-3AD9-43B8-BB7B-EF36E7F19D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4B3BFE-A5EB-4EB4-A03B-58A18650BF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15670">
              <a:defRPr/>
            </a:pPr>
            <a:fld id="{8A036312-6A05-4643-B813-780AEBCA5446}" type="slidenum">
              <a:rPr lang="zh-CN" altLang="en-US">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1.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jpeg"/><Relationship Id="rId2" Type="http://schemas.openxmlformats.org/officeDocument/2006/relationships/tags" Target="../tags/tag4.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cxnSp>
        <p:nvCxnSpPr>
          <p:cNvPr id="3" name="直接连接符 2"/>
          <p:cNvCxnSpPr/>
          <p:nvPr userDrawn="1"/>
        </p:nvCxnSpPr>
        <p:spPr>
          <a:xfrm>
            <a:off x="788668" y="785050"/>
            <a:ext cx="10639638" cy="6623"/>
          </a:xfrm>
          <a:prstGeom prst="line">
            <a:avLst/>
          </a:prstGeom>
          <a:ln w="2222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 name="圆: 空心 4"/>
          <p:cNvSpPr/>
          <p:nvPr userDrawn="1"/>
        </p:nvSpPr>
        <p:spPr>
          <a:xfrm>
            <a:off x="525781" y="322005"/>
            <a:ext cx="478628" cy="472572"/>
          </a:xfrm>
          <a:prstGeom prst="donut">
            <a:avLst>
              <a:gd name="adj" fmla="val 23252"/>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cxnSp>
        <p:nvCxnSpPr>
          <p:cNvPr id="3" name="直接连接符 2"/>
          <p:cNvCxnSpPr/>
          <p:nvPr userDrawn="1"/>
        </p:nvCxnSpPr>
        <p:spPr>
          <a:xfrm>
            <a:off x="788668" y="785050"/>
            <a:ext cx="10639638" cy="6623"/>
          </a:xfrm>
          <a:prstGeom prst="line">
            <a:avLst/>
          </a:prstGeom>
          <a:ln w="2222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 name="圆: 空心 4"/>
          <p:cNvSpPr/>
          <p:nvPr userDrawn="1"/>
        </p:nvSpPr>
        <p:spPr>
          <a:xfrm>
            <a:off x="525781" y="322005"/>
            <a:ext cx="478628" cy="472572"/>
          </a:xfrm>
          <a:prstGeom prst="donut">
            <a:avLst>
              <a:gd name="adj" fmla="val 23252"/>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0CCF9DF-BF71-474D-AAA8-BA13534EB86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E301052-1A7B-458A-9F11-8D4EE17FA882}" type="slidenum">
              <a:rPr lang="zh-CN" altLang="en-US" smtClean="0"/>
            </a:fld>
            <a:endParaRPr lang="zh-CN" altLang="en-US"/>
          </a:p>
        </p:txBody>
      </p:sp>
      <p:sp>
        <p:nvSpPr>
          <p:cNvPr id="12" name="文本占位符 11"/>
          <p:cNvSpPr>
            <a:spLocks noGrp="1"/>
          </p:cNvSpPr>
          <p:nvPr>
            <p:ph type="body" sz="quarter" idx="13"/>
          </p:nvPr>
        </p:nvSpPr>
        <p:spPr>
          <a:xfrm>
            <a:off x="392588" y="246189"/>
            <a:ext cx="7351713" cy="493712"/>
          </a:xfrm>
          <a:prstGeom prst="rect">
            <a:avLst/>
          </a:prstGeom>
        </p:spPr>
        <p:txBody>
          <a:bodyPr/>
          <a:lstStyle>
            <a:lvl1pPr marL="0" indent="0">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83E8761-A14E-4E6E-B19C-D0ABAA7747F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3410F0F-E077-475B-A7EC-03CDC27F5B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 name="图片 4" descr="雪地上的画&#10;&#10;描述已自动生成"/>
          <p:cNvPicPr>
            <a:picLocks noChangeAspect="1"/>
          </p:cNvPicPr>
          <p:nvPr userDrawn="1">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6" name="矩形 5"/>
          <p:cNvSpPr/>
          <p:nvPr userDrawn="1">
            <p:custDataLst>
              <p:tags r:id="rId4"/>
            </p:custDataLst>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sp>
        <p:nvSpPr>
          <p:cNvPr id="16" name="圆: 空心 4"/>
          <p:cNvSpPr/>
          <p:nvPr userDrawn="1">
            <p:custDataLst>
              <p:tags r:id="rId7"/>
            </p:custDataLst>
          </p:nvPr>
        </p:nvSpPr>
        <p:spPr>
          <a:xfrm>
            <a:off x="525600" y="320400"/>
            <a:ext cx="478628" cy="472572"/>
          </a:xfrm>
          <a:prstGeom prst="donut">
            <a:avLst>
              <a:gd name="adj" fmla="val 23252"/>
            </a:avLst>
          </a:prstGeom>
          <a:gradFill flip="none" rotWithShape="1">
            <a:gsLst>
              <a:gs pos="0">
                <a:srgbClr val="CBAD8F">
                  <a:lumMod val="40000"/>
                  <a:lumOff val="60000"/>
                </a:srgbClr>
              </a:gs>
              <a:gs pos="46000">
                <a:srgbClr val="CBAD8F">
                  <a:lumMod val="95000"/>
                  <a:lumOff val="5000"/>
                </a:srgbClr>
              </a:gs>
              <a:gs pos="100000">
                <a:srgbClr val="CBAD8F">
                  <a:lumMod val="60000"/>
                </a:srgbClr>
              </a:gs>
            </a:gsLst>
            <a:path path="circle">
              <a:fillToRect l="50000" t="130000" r="50000" b="-30000"/>
            </a:path>
            <a:tileRect/>
          </a:gradFill>
          <a:ln>
            <a:noFill/>
          </a:ln>
        </p:spPr>
        <p:style>
          <a:lnRef idx="2">
            <a:srgbClr val="936F55">
              <a:shade val="50000"/>
            </a:srgbClr>
          </a:lnRef>
          <a:fillRef idx="1">
            <a:srgbClr val="936F55"/>
          </a:fillRef>
          <a:effectRef idx="0">
            <a:srgbClr val="936F5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endParaRPr>
          </a:p>
        </p:txBody>
      </p:sp>
      <p:cxnSp>
        <p:nvCxnSpPr>
          <p:cNvPr id="18" name="直接连接符 17"/>
          <p:cNvCxnSpPr/>
          <p:nvPr userDrawn="1">
            <p:custDataLst>
              <p:tags r:id="rId8"/>
            </p:custDataLst>
          </p:nvPr>
        </p:nvCxnSpPr>
        <p:spPr>
          <a:xfrm>
            <a:off x="788668" y="785050"/>
            <a:ext cx="10639638" cy="6623"/>
          </a:xfrm>
          <a:prstGeom prst="line">
            <a:avLst/>
          </a:prstGeom>
          <a:ln w="22225">
            <a:gradFill flip="none" rotWithShape="1">
              <a:gsLst>
                <a:gs pos="0">
                  <a:srgbClr val="936F55">
                    <a:lumMod val="5000"/>
                    <a:lumOff val="95000"/>
                  </a:srgbClr>
                </a:gs>
                <a:gs pos="74000">
                  <a:srgbClr val="936F55">
                    <a:lumMod val="45000"/>
                    <a:lumOff val="55000"/>
                  </a:srgbClr>
                </a:gs>
                <a:gs pos="83000">
                  <a:srgbClr val="936F55">
                    <a:lumMod val="45000"/>
                    <a:lumOff val="55000"/>
                  </a:srgbClr>
                </a:gs>
                <a:gs pos="100000">
                  <a:srgbClr val="936F55">
                    <a:lumMod val="30000"/>
                    <a:lumOff val="70000"/>
                  </a:srgbClr>
                </a:gs>
              </a:gsLst>
              <a:lin ang="10800000" scaled="1"/>
              <a:tileRect/>
            </a:gradFill>
          </a:ln>
        </p:spPr>
        <p:style>
          <a:lnRef idx="1">
            <a:srgbClr val="936F55"/>
          </a:lnRef>
          <a:fillRef idx="0">
            <a:srgbClr val="936F55"/>
          </a:fillRef>
          <a:effectRef idx="0">
            <a:srgbClr val="936F55"/>
          </a:effectRef>
          <a:fontRef idx="minor">
            <a:sysClr val="windowText" lastClr="000000"/>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14EEDAB-68F2-4C9F-B2F8-ADCA867EEA71}"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EECF3CC-92ED-487B-AF02-F250E961C90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467" y="246794"/>
            <a:ext cx="2578395" cy="45106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83E8761-A14E-4E6E-B19C-D0ABAA7747F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3410F0F-E077-475B-A7EC-03CDC27F5B89}" type="slidenum">
              <a:rPr lang="zh-CN" altLang="en-US" smtClean="0"/>
            </a:fld>
            <a:endParaRPr lang="zh-CN" altLang="en-US"/>
          </a:p>
        </p:txBody>
      </p:sp>
      <p:sp>
        <p:nvSpPr>
          <p:cNvPr id="5" name="矩形 4"/>
          <p:cNvSpPr/>
          <p:nvPr userDrawn="1"/>
        </p:nvSpPr>
        <p:spPr>
          <a:xfrm rot="10800000">
            <a:off x="-20074" y="773520"/>
            <a:ext cx="2773476" cy="191680"/>
          </a:xfrm>
          <a:prstGeom prst="rect">
            <a:avLst/>
          </a:prstGeom>
          <a:gradFill flip="none" rotWithShape="1">
            <a:gsLst>
              <a:gs pos="0">
                <a:schemeClr val="bg1">
                  <a:lumMod val="85000"/>
                  <a:alpha val="0"/>
                </a:schemeClr>
              </a:gs>
              <a:gs pos="100000">
                <a:schemeClr val="bg1">
                  <a:lumMod val="85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ph type="title"/>
          </p:nvPr>
        </p:nvSpPr>
        <p:spPr>
          <a:xfrm>
            <a:off x="334618" y="233293"/>
            <a:ext cx="10515600" cy="472358"/>
          </a:xfrm>
          <a:prstGeom prst="rect">
            <a:avLst/>
          </a:prstGeom>
        </p:spPr>
        <p:txBody>
          <a:bodyPr/>
          <a:lstStyle>
            <a:lvl1pPr>
              <a:defRPr sz="2800" b="1">
                <a:solidFill>
                  <a:srgbClr val="10B386"/>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83E8761-A14E-4E6E-B19C-D0ABAA7747F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3410F0F-E077-475B-A7EC-03CDC27F5B89}" type="slidenum">
              <a:rPr lang="zh-CN" altLang="en-US" smtClean="0"/>
            </a:fld>
            <a:endParaRPr lang="zh-CN" altLang="en-US"/>
          </a:p>
        </p:txBody>
      </p:sp>
      <p:sp>
        <p:nvSpPr>
          <p:cNvPr id="5" name="矩形 4"/>
          <p:cNvSpPr/>
          <p:nvPr userDrawn="1"/>
        </p:nvSpPr>
        <p:spPr>
          <a:xfrm rot="10800000">
            <a:off x="-20074" y="773520"/>
            <a:ext cx="2773476" cy="191680"/>
          </a:xfrm>
          <a:prstGeom prst="rect">
            <a:avLst/>
          </a:prstGeom>
          <a:gradFill flip="none" rotWithShape="1">
            <a:gsLst>
              <a:gs pos="0">
                <a:schemeClr val="bg1">
                  <a:lumMod val="85000"/>
                  <a:alpha val="0"/>
                </a:schemeClr>
              </a:gs>
              <a:gs pos="100000">
                <a:schemeClr val="bg1">
                  <a:lumMod val="85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ph type="title"/>
          </p:nvPr>
        </p:nvSpPr>
        <p:spPr>
          <a:xfrm>
            <a:off x="334618" y="233293"/>
            <a:ext cx="10515600" cy="472358"/>
          </a:xfrm>
          <a:prstGeom prst="rect">
            <a:avLst/>
          </a:prstGeom>
        </p:spPr>
        <p:txBody>
          <a:bodyPr/>
          <a:lstStyle>
            <a:lvl1pPr>
              <a:defRPr sz="2800" b="1">
                <a:solidFill>
                  <a:srgbClr val="10B386"/>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cstate="print">
            <a:extLst>
              <a:ext uri="{28A0092B-C50C-407E-A947-70E740481C1C}">
                <a14:useLocalDpi xmlns:a14="http://schemas.microsoft.com/office/drawing/2010/main" val="0"/>
              </a:ext>
            </a:extLst>
          </a:blip>
          <a:srcRect l="14567" r="14567" b="29134"/>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 name="矩形: 圆角 9"/>
          <p:cNvSpPr/>
          <p:nvPr userDrawn="1">
            <p:custDataLst>
              <p:tags r:id="rId4"/>
            </p:custDataLst>
          </p:nvPr>
        </p:nvSpPr>
        <p:spPr>
          <a:xfrm>
            <a:off x="190500" y="276225"/>
            <a:ext cx="11830050" cy="6343650"/>
          </a:xfrm>
          <a:prstGeom prst="roundRect">
            <a:avLst>
              <a:gd name="adj" fmla="val 3153"/>
            </a:avLst>
          </a:prstGeom>
          <a:solidFill>
            <a:srgbClr val="FFF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 name="矩形 8"/>
          <p:cNvSpPr/>
          <p:nvPr>
            <p:custDataLst>
              <p:tags r:id="rId5"/>
            </p:custDataLst>
          </p:nvPr>
        </p:nvSpPr>
        <p:spPr>
          <a:xfrm>
            <a:off x="297180" y="386715"/>
            <a:ext cx="157480" cy="365125"/>
          </a:xfrm>
          <a:prstGeom prst="rect">
            <a:avLst/>
          </a:prstGeom>
          <a:gradFill flip="none" rotWithShape="1">
            <a:gsLst>
              <a:gs pos="0">
                <a:srgbClr val="FF0F0F"/>
              </a:gs>
              <a:gs pos="70000">
                <a:srgbClr val="C00000"/>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l="14674" r="14674"/>
          <a:stretch>
            <a:fillRect/>
          </a:stretch>
        </p:blipFill>
        <p:spPr>
          <a:xfrm>
            <a:off x="0" y="-4299"/>
            <a:ext cx="12192000" cy="6866598"/>
          </a:xfrm>
          <a:prstGeom prst="rect">
            <a:avLst/>
          </a:prstGeom>
        </p:spPr>
      </p:pic>
      <p:sp>
        <p:nvSpPr>
          <p:cNvPr id="2" name="Picture 6-mask"/>
          <p:cNvSpPr/>
          <p:nvPr userDrawn="1"/>
        </p:nvSpPr>
        <p:spPr>
          <a:xfrm>
            <a:off x="0" y="-4299"/>
            <a:ext cx="12192000" cy="6866598"/>
          </a:xfrm>
          <a:prstGeom prst="rect">
            <a:avLst/>
          </a:prstGeom>
          <a:gradFill flip="none" rotWithShape="1">
            <a:gsLst>
              <a:gs pos="0">
                <a:schemeClr val="bg1"/>
              </a:gs>
              <a:gs pos="91000">
                <a:schemeClr val="bg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7A98E21-2700-46F7-B139-907434C6ED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ABCE4-C6F9-4ECE-B197-74FA5A04CC0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5.jpeg"/><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descr="雪地上的画&#10;&#10;描述已自动生成"/>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矩形 3"/>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98E21-2700-46F7-B139-907434C6EDD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ABCE4-C6F9-4ECE-B197-74FA5A04CC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descr="雪地上的画&#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矩形 3"/>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1.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5" Type="http://schemas.openxmlformats.org/officeDocument/2006/relationships/notesSlide" Target="../notesSlides/notesSlide4.xml"/><Relationship Id="rId54" Type="http://schemas.openxmlformats.org/officeDocument/2006/relationships/slideLayout" Target="../slideLayouts/slideLayout2.xml"/><Relationship Id="rId53" Type="http://schemas.openxmlformats.org/officeDocument/2006/relationships/tags" Target="../tags/tag161.xml"/><Relationship Id="rId52" Type="http://schemas.openxmlformats.org/officeDocument/2006/relationships/tags" Target="../tags/tag160.xml"/><Relationship Id="rId51" Type="http://schemas.openxmlformats.org/officeDocument/2006/relationships/tags" Target="../tags/tag159.xml"/><Relationship Id="rId50" Type="http://schemas.openxmlformats.org/officeDocument/2006/relationships/tags" Target="../tags/tag158.xml"/><Relationship Id="rId5" Type="http://schemas.openxmlformats.org/officeDocument/2006/relationships/tags" Target="../tags/tag116.xml"/><Relationship Id="rId49" Type="http://schemas.openxmlformats.org/officeDocument/2006/relationships/tags" Target="../tags/tag157.xml"/><Relationship Id="rId48" Type="http://schemas.openxmlformats.org/officeDocument/2006/relationships/image" Target="../media/image17.png"/><Relationship Id="rId47" Type="http://schemas.openxmlformats.org/officeDocument/2006/relationships/tags" Target="../tags/tag156.xml"/><Relationship Id="rId46" Type="http://schemas.openxmlformats.org/officeDocument/2006/relationships/tags" Target="../tags/tag155.xml"/><Relationship Id="rId45" Type="http://schemas.openxmlformats.org/officeDocument/2006/relationships/tags" Target="../tags/tag154.xml"/><Relationship Id="rId44" Type="http://schemas.openxmlformats.org/officeDocument/2006/relationships/tags" Target="../tags/tag153.xml"/><Relationship Id="rId43" Type="http://schemas.openxmlformats.org/officeDocument/2006/relationships/tags" Target="../tags/tag152.xml"/><Relationship Id="rId42" Type="http://schemas.openxmlformats.org/officeDocument/2006/relationships/tags" Target="../tags/tag151.xml"/><Relationship Id="rId41" Type="http://schemas.openxmlformats.org/officeDocument/2006/relationships/tags" Target="../tags/tag150.xml"/><Relationship Id="rId40" Type="http://schemas.openxmlformats.org/officeDocument/2006/relationships/tags" Target="../tags/tag149.xml"/><Relationship Id="rId4" Type="http://schemas.openxmlformats.org/officeDocument/2006/relationships/tags" Target="../tags/tag115.xml"/><Relationship Id="rId39" Type="http://schemas.openxmlformats.org/officeDocument/2006/relationships/tags" Target="../tags/tag148.xml"/><Relationship Id="rId38" Type="http://schemas.openxmlformats.org/officeDocument/2006/relationships/tags" Target="../tags/tag147.xml"/><Relationship Id="rId37" Type="http://schemas.openxmlformats.org/officeDocument/2006/relationships/tags" Target="../tags/tag146.xml"/><Relationship Id="rId36" Type="http://schemas.openxmlformats.org/officeDocument/2006/relationships/tags" Target="../tags/tag145.xml"/><Relationship Id="rId35" Type="http://schemas.openxmlformats.org/officeDocument/2006/relationships/tags" Target="../tags/tag144.xml"/><Relationship Id="rId34" Type="http://schemas.openxmlformats.org/officeDocument/2006/relationships/tags" Target="../tags/tag143.xml"/><Relationship Id="rId33" Type="http://schemas.openxmlformats.org/officeDocument/2006/relationships/tags" Target="../tags/tag142.xml"/><Relationship Id="rId32" Type="http://schemas.openxmlformats.org/officeDocument/2006/relationships/tags" Target="../tags/tag141.xml"/><Relationship Id="rId31" Type="http://schemas.openxmlformats.org/officeDocument/2006/relationships/tags" Target="../tags/tag140.xml"/><Relationship Id="rId30" Type="http://schemas.openxmlformats.org/officeDocument/2006/relationships/tags" Target="../tags/tag139.xml"/><Relationship Id="rId3" Type="http://schemas.openxmlformats.org/officeDocument/2006/relationships/tags" Target="../tags/tag114.xml"/><Relationship Id="rId29" Type="http://schemas.openxmlformats.org/officeDocument/2006/relationships/image" Target="../media/image10.png"/><Relationship Id="rId28" Type="http://schemas.openxmlformats.org/officeDocument/2006/relationships/tags" Target="../tags/tag138.xml"/><Relationship Id="rId27" Type="http://schemas.openxmlformats.org/officeDocument/2006/relationships/tags" Target="../tags/tag137.xml"/><Relationship Id="rId26" Type="http://schemas.openxmlformats.org/officeDocument/2006/relationships/tags" Target="../tags/tag136.xml"/><Relationship Id="rId25" Type="http://schemas.openxmlformats.org/officeDocument/2006/relationships/tags" Target="../tags/tag135.xml"/><Relationship Id="rId24" Type="http://schemas.openxmlformats.org/officeDocument/2006/relationships/image" Target="../media/image16.png"/><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tags" Target="../tags/tag131.xml"/><Relationship Id="rId2" Type="http://schemas.openxmlformats.org/officeDocument/2006/relationships/tags" Target="../tags/tag113.xml"/><Relationship Id="rId19" Type="http://schemas.openxmlformats.org/officeDocument/2006/relationships/tags" Target="../tags/tag130.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11.xml.rels><?xml version="1.0" encoding="UTF-8" standalone="yes"?>
<Relationships xmlns="http://schemas.openxmlformats.org/package/2006/relationships"><Relationship Id="rId99" Type="http://schemas.openxmlformats.org/officeDocument/2006/relationships/tags" Target="../tags/tag260.xml"/><Relationship Id="rId98" Type="http://schemas.openxmlformats.org/officeDocument/2006/relationships/tags" Target="../tags/tag259.xml"/><Relationship Id="rId97" Type="http://schemas.openxmlformats.org/officeDocument/2006/relationships/tags" Target="../tags/tag258.xml"/><Relationship Id="rId96" Type="http://schemas.openxmlformats.org/officeDocument/2006/relationships/tags" Target="../tags/tag257.xml"/><Relationship Id="rId95" Type="http://schemas.openxmlformats.org/officeDocument/2006/relationships/tags" Target="../tags/tag256.xml"/><Relationship Id="rId94" Type="http://schemas.openxmlformats.org/officeDocument/2006/relationships/tags" Target="../tags/tag255.xml"/><Relationship Id="rId93" Type="http://schemas.openxmlformats.org/officeDocument/2006/relationships/tags" Target="../tags/tag254.xml"/><Relationship Id="rId92" Type="http://schemas.openxmlformats.org/officeDocument/2006/relationships/tags" Target="../tags/tag253.xml"/><Relationship Id="rId91" Type="http://schemas.openxmlformats.org/officeDocument/2006/relationships/tags" Target="../tags/tag252.xml"/><Relationship Id="rId90" Type="http://schemas.openxmlformats.org/officeDocument/2006/relationships/tags" Target="../tags/tag251.xml"/><Relationship Id="rId9" Type="http://schemas.openxmlformats.org/officeDocument/2006/relationships/tags" Target="../tags/tag170.xml"/><Relationship Id="rId89" Type="http://schemas.openxmlformats.org/officeDocument/2006/relationships/tags" Target="../tags/tag250.xml"/><Relationship Id="rId88" Type="http://schemas.openxmlformats.org/officeDocument/2006/relationships/tags" Target="../tags/tag249.xml"/><Relationship Id="rId87" Type="http://schemas.openxmlformats.org/officeDocument/2006/relationships/tags" Target="../tags/tag248.xml"/><Relationship Id="rId86" Type="http://schemas.openxmlformats.org/officeDocument/2006/relationships/tags" Target="../tags/tag247.xml"/><Relationship Id="rId85" Type="http://schemas.openxmlformats.org/officeDocument/2006/relationships/tags" Target="../tags/tag246.xml"/><Relationship Id="rId84" Type="http://schemas.openxmlformats.org/officeDocument/2006/relationships/tags" Target="../tags/tag245.xml"/><Relationship Id="rId83" Type="http://schemas.openxmlformats.org/officeDocument/2006/relationships/tags" Target="../tags/tag244.xml"/><Relationship Id="rId82" Type="http://schemas.openxmlformats.org/officeDocument/2006/relationships/tags" Target="../tags/tag243.xml"/><Relationship Id="rId81" Type="http://schemas.openxmlformats.org/officeDocument/2006/relationships/tags" Target="../tags/tag242.xml"/><Relationship Id="rId80" Type="http://schemas.openxmlformats.org/officeDocument/2006/relationships/tags" Target="../tags/tag241.xml"/><Relationship Id="rId8" Type="http://schemas.openxmlformats.org/officeDocument/2006/relationships/tags" Target="../tags/tag169.xml"/><Relationship Id="rId79" Type="http://schemas.openxmlformats.org/officeDocument/2006/relationships/tags" Target="../tags/tag240.xml"/><Relationship Id="rId78" Type="http://schemas.openxmlformats.org/officeDocument/2006/relationships/tags" Target="../tags/tag239.xml"/><Relationship Id="rId77" Type="http://schemas.openxmlformats.org/officeDocument/2006/relationships/tags" Target="../tags/tag238.xml"/><Relationship Id="rId76" Type="http://schemas.openxmlformats.org/officeDocument/2006/relationships/tags" Target="../tags/tag237.xml"/><Relationship Id="rId75" Type="http://schemas.openxmlformats.org/officeDocument/2006/relationships/tags" Target="../tags/tag236.xml"/><Relationship Id="rId74" Type="http://schemas.openxmlformats.org/officeDocument/2006/relationships/tags" Target="../tags/tag235.xml"/><Relationship Id="rId73" Type="http://schemas.openxmlformats.org/officeDocument/2006/relationships/tags" Target="../tags/tag234.xml"/><Relationship Id="rId72" Type="http://schemas.openxmlformats.org/officeDocument/2006/relationships/tags" Target="../tags/tag233.xml"/><Relationship Id="rId71" Type="http://schemas.openxmlformats.org/officeDocument/2006/relationships/tags" Target="../tags/tag232.xml"/><Relationship Id="rId70" Type="http://schemas.openxmlformats.org/officeDocument/2006/relationships/tags" Target="../tags/tag231.xml"/><Relationship Id="rId7" Type="http://schemas.openxmlformats.org/officeDocument/2006/relationships/tags" Target="../tags/tag168.xml"/><Relationship Id="rId69" Type="http://schemas.openxmlformats.org/officeDocument/2006/relationships/tags" Target="../tags/tag230.xml"/><Relationship Id="rId68" Type="http://schemas.openxmlformats.org/officeDocument/2006/relationships/tags" Target="../tags/tag229.xml"/><Relationship Id="rId67" Type="http://schemas.openxmlformats.org/officeDocument/2006/relationships/tags" Target="../tags/tag228.xml"/><Relationship Id="rId66" Type="http://schemas.openxmlformats.org/officeDocument/2006/relationships/tags" Target="../tags/tag227.xml"/><Relationship Id="rId65" Type="http://schemas.openxmlformats.org/officeDocument/2006/relationships/tags" Target="../tags/tag226.xml"/><Relationship Id="rId64" Type="http://schemas.openxmlformats.org/officeDocument/2006/relationships/tags" Target="../tags/tag225.xml"/><Relationship Id="rId63" Type="http://schemas.openxmlformats.org/officeDocument/2006/relationships/tags" Target="../tags/tag224.xml"/><Relationship Id="rId62" Type="http://schemas.openxmlformats.org/officeDocument/2006/relationships/tags" Target="../tags/tag223.xml"/><Relationship Id="rId61" Type="http://schemas.openxmlformats.org/officeDocument/2006/relationships/tags" Target="../tags/tag222.xml"/><Relationship Id="rId60" Type="http://schemas.openxmlformats.org/officeDocument/2006/relationships/tags" Target="../tags/tag221.xml"/><Relationship Id="rId6" Type="http://schemas.openxmlformats.org/officeDocument/2006/relationships/tags" Target="../tags/tag167.xml"/><Relationship Id="rId59" Type="http://schemas.openxmlformats.org/officeDocument/2006/relationships/tags" Target="../tags/tag220.xml"/><Relationship Id="rId58" Type="http://schemas.openxmlformats.org/officeDocument/2006/relationships/tags" Target="../tags/tag219.xml"/><Relationship Id="rId57" Type="http://schemas.openxmlformats.org/officeDocument/2006/relationships/tags" Target="../tags/tag218.xml"/><Relationship Id="rId56" Type="http://schemas.openxmlformats.org/officeDocument/2006/relationships/tags" Target="../tags/tag217.xml"/><Relationship Id="rId55" Type="http://schemas.openxmlformats.org/officeDocument/2006/relationships/tags" Target="../tags/tag216.xml"/><Relationship Id="rId54" Type="http://schemas.openxmlformats.org/officeDocument/2006/relationships/tags" Target="../tags/tag215.xml"/><Relationship Id="rId53" Type="http://schemas.openxmlformats.org/officeDocument/2006/relationships/tags" Target="../tags/tag214.xml"/><Relationship Id="rId52" Type="http://schemas.openxmlformats.org/officeDocument/2006/relationships/tags" Target="../tags/tag213.xml"/><Relationship Id="rId51" Type="http://schemas.openxmlformats.org/officeDocument/2006/relationships/tags" Target="../tags/tag212.xml"/><Relationship Id="rId50" Type="http://schemas.openxmlformats.org/officeDocument/2006/relationships/tags" Target="../tags/tag211.xml"/><Relationship Id="rId5" Type="http://schemas.openxmlformats.org/officeDocument/2006/relationships/tags" Target="../tags/tag166.xml"/><Relationship Id="rId49" Type="http://schemas.openxmlformats.org/officeDocument/2006/relationships/tags" Target="../tags/tag210.xml"/><Relationship Id="rId48" Type="http://schemas.openxmlformats.org/officeDocument/2006/relationships/tags" Target="../tags/tag209.xml"/><Relationship Id="rId47" Type="http://schemas.openxmlformats.org/officeDocument/2006/relationships/tags" Target="../tags/tag208.xml"/><Relationship Id="rId46" Type="http://schemas.openxmlformats.org/officeDocument/2006/relationships/tags" Target="../tags/tag207.xml"/><Relationship Id="rId45" Type="http://schemas.openxmlformats.org/officeDocument/2006/relationships/tags" Target="../tags/tag206.xml"/><Relationship Id="rId44" Type="http://schemas.openxmlformats.org/officeDocument/2006/relationships/tags" Target="../tags/tag205.xml"/><Relationship Id="rId43" Type="http://schemas.openxmlformats.org/officeDocument/2006/relationships/tags" Target="../tags/tag204.xml"/><Relationship Id="rId42" Type="http://schemas.openxmlformats.org/officeDocument/2006/relationships/tags" Target="../tags/tag203.xml"/><Relationship Id="rId41" Type="http://schemas.openxmlformats.org/officeDocument/2006/relationships/tags" Target="../tags/tag202.xml"/><Relationship Id="rId40" Type="http://schemas.openxmlformats.org/officeDocument/2006/relationships/tags" Target="../tags/tag201.xml"/><Relationship Id="rId4" Type="http://schemas.openxmlformats.org/officeDocument/2006/relationships/tags" Target="../tags/tag165.xml"/><Relationship Id="rId39" Type="http://schemas.openxmlformats.org/officeDocument/2006/relationships/tags" Target="../tags/tag200.xml"/><Relationship Id="rId38" Type="http://schemas.openxmlformats.org/officeDocument/2006/relationships/tags" Target="../tags/tag199.xml"/><Relationship Id="rId37" Type="http://schemas.openxmlformats.org/officeDocument/2006/relationships/tags" Target="../tags/tag198.xml"/><Relationship Id="rId36" Type="http://schemas.openxmlformats.org/officeDocument/2006/relationships/tags" Target="../tags/tag197.xml"/><Relationship Id="rId35" Type="http://schemas.openxmlformats.org/officeDocument/2006/relationships/tags" Target="../tags/tag196.xml"/><Relationship Id="rId34" Type="http://schemas.openxmlformats.org/officeDocument/2006/relationships/tags" Target="../tags/tag195.xml"/><Relationship Id="rId33" Type="http://schemas.openxmlformats.org/officeDocument/2006/relationships/tags" Target="../tags/tag194.xml"/><Relationship Id="rId32" Type="http://schemas.openxmlformats.org/officeDocument/2006/relationships/tags" Target="../tags/tag193.xml"/><Relationship Id="rId31" Type="http://schemas.openxmlformats.org/officeDocument/2006/relationships/tags" Target="../tags/tag192.xml"/><Relationship Id="rId30" Type="http://schemas.openxmlformats.org/officeDocument/2006/relationships/tags" Target="../tags/tag191.xml"/><Relationship Id="rId3" Type="http://schemas.openxmlformats.org/officeDocument/2006/relationships/tags" Target="../tags/tag164.xml"/><Relationship Id="rId29" Type="http://schemas.openxmlformats.org/officeDocument/2006/relationships/tags" Target="../tags/tag190.xml"/><Relationship Id="rId282" Type="http://schemas.openxmlformats.org/officeDocument/2006/relationships/slideLayout" Target="../slideLayouts/slideLayout21.xml"/><Relationship Id="rId281" Type="http://schemas.openxmlformats.org/officeDocument/2006/relationships/image" Target="../media/image18.png"/><Relationship Id="rId280" Type="http://schemas.openxmlformats.org/officeDocument/2006/relationships/tags" Target="../tags/tag441.xml"/><Relationship Id="rId28" Type="http://schemas.openxmlformats.org/officeDocument/2006/relationships/tags" Target="../tags/tag189.xml"/><Relationship Id="rId279" Type="http://schemas.openxmlformats.org/officeDocument/2006/relationships/tags" Target="../tags/tag440.xml"/><Relationship Id="rId278" Type="http://schemas.openxmlformats.org/officeDocument/2006/relationships/tags" Target="../tags/tag439.xml"/><Relationship Id="rId277" Type="http://schemas.openxmlformats.org/officeDocument/2006/relationships/tags" Target="../tags/tag438.xml"/><Relationship Id="rId276" Type="http://schemas.openxmlformats.org/officeDocument/2006/relationships/tags" Target="../tags/tag437.xml"/><Relationship Id="rId275" Type="http://schemas.openxmlformats.org/officeDocument/2006/relationships/tags" Target="../tags/tag436.xml"/><Relationship Id="rId274" Type="http://schemas.openxmlformats.org/officeDocument/2006/relationships/tags" Target="../tags/tag435.xml"/><Relationship Id="rId273" Type="http://schemas.openxmlformats.org/officeDocument/2006/relationships/tags" Target="../tags/tag434.xml"/><Relationship Id="rId272" Type="http://schemas.openxmlformats.org/officeDocument/2006/relationships/tags" Target="../tags/tag433.xml"/><Relationship Id="rId271" Type="http://schemas.openxmlformats.org/officeDocument/2006/relationships/tags" Target="../tags/tag432.xml"/><Relationship Id="rId270" Type="http://schemas.openxmlformats.org/officeDocument/2006/relationships/tags" Target="../tags/tag431.xml"/><Relationship Id="rId27" Type="http://schemas.openxmlformats.org/officeDocument/2006/relationships/tags" Target="../tags/tag188.xml"/><Relationship Id="rId269" Type="http://schemas.openxmlformats.org/officeDocument/2006/relationships/tags" Target="../tags/tag430.xml"/><Relationship Id="rId268" Type="http://schemas.openxmlformats.org/officeDocument/2006/relationships/tags" Target="../tags/tag429.xml"/><Relationship Id="rId267" Type="http://schemas.openxmlformats.org/officeDocument/2006/relationships/tags" Target="../tags/tag428.xml"/><Relationship Id="rId266" Type="http://schemas.openxmlformats.org/officeDocument/2006/relationships/tags" Target="../tags/tag427.xml"/><Relationship Id="rId265" Type="http://schemas.openxmlformats.org/officeDocument/2006/relationships/tags" Target="../tags/tag426.xml"/><Relationship Id="rId264" Type="http://schemas.openxmlformats.org/officeDocument/2006/relationships/tags" Target="../tags/tag425.xml"/><Relationship Id="rId263" Type="http://schemas.openxmlformats.org/officeDocument/2006/relationships/tags" Target="../tags/tag424.xml"/><Relationship Id="rId262" Type="http://schemas.openxmlformats.org/officeDocument/2006/relationships/tags" Target="../tags/tag423.xml"/><Relationship Id="rId261" Type="http://schemas.openxmlformats.org/officeDocument/2006/relationships/tags" Target="../tags/tag422.xml"/><Relationship Id="rId260" Type="http://schemas.openxmlformats.org/officeDocument/2006/relationships/tags" Target="../tags/tag421.xml"/><Relationship Id="rId26" Type="http://schemas.openxmlformats.org/officeDocument/2006/relationships/tags" Target="../tags/tag187.xml"/><Relationship Id="rId259" Type="http://schemas.openxmlformats.org/officeDocument/2006/relationships/tags" Target="../tags/tag420.xml"/><Relationship Id="rId258" Type="http://schemas.openxmlformats.org/officeDocument/2006/relationships/tags" Target="../tags/tag419.xml"/><Relationship Id="rId257" Type="http://schemas.openxmlformats.org/officeDocument/2006/relationships/tags" Target="../tags/tag418.xml"/><Relationship Id="rId256" Type="http://schemas.openxmlformats.org/officeDocument/2006/relationships/tags" Target="../tags/tag417.xml"/><Relationship Id="rId255" Type="http://schemas.openxmlformats.org/officeDocument/2006/relationships/tags" Target="../tags/tag416.xml"/><Relationship Id="rId254" Type="http://schemas.openxmlformats.org/officeDocument/2006/relationships/tags" Target="../tags/tag415.xml"/><Relationship Id="rId253" Type="http://schemas.openxmlformats.org/officeDocument/2006/relationships/tags" Target="../tags/tag414.xml"/><Relationship Id="rId252" Type="http://schemas.openxmlformats.org/officeDocument/2006/relationships/tags" Target="../tags/tag413.xml"/><Relationship Id="rId251" Type="http://schemas.openxmlformats.org/officeDocument/2006/relationships/tags" Target="../tags/tag412.xml"/><Relationship Id="rId250" Type="http://schemas.openxmlformats.org/officeDocument/2006/relationships/tags" Target="../tags/tag411.xml"/><Relationship Id="rId25" Type="http://schemas.openxmlformats.org/officeDocument/2006/relationships/tags" Target="../tags/tag186.xml"/><Relationship Id="rId249" Type="http://schemas.openxmlformats.org/officeDocument/2006/relationships/tags" Target="../tags/tag410.xml"/><Relationship Id="rId248" Type="http://schemas.openxmlformats.org/officeDocument/2006/relationships/tags" Target="../tags/tag409.xml"/><Relationship Id="rId247" Type="http://schemas.openxmlformats.org/officeDocument/2006/relationships/tags" Target="../tags/tag408.xml"/><Relationship Id="rId246" Type="http://schemas.openxmlformats.org/officeDocument/2006/relationships/tags" Target="../tags/tag407.xml"/><Relationship Id="rId245" Type="http://schemas.openxmlformats.org/officeDocument/2006/relationships/tags" Target="../tags/tag406.xml"/><Relationship Id="rId244" Type="http://schemas.openxmlformats.org/officeDocument/2006/relationships/tags" Target="../tags/tag405.xml"/><Relationship Id="rId243" Type="http://schemas.openxmlformats.org/officeDocument/2006/relationships/tags" Target="../tags/tag404.xml"/><Relationship Id="rId242" Type="http://schemas.openxmlformats.org/officeDocument/2006/relationships/tags" Target="../tags/tag403.xml"/><Relationship Id="rId241" Type="http://schemas.openxmlformats.org/officeDocument/2006/relationships/tags" Target="../tags/tag402.xml"/><Relationship Id="rId240" Type="http://schemas.openxmlformats.org/officeDocument/2006/relationships/tags" Target="../tags/tag401.xml"/><Relationship Id="rId24" Type="http://schemas.openxmlformats.org/officeDocument/2006/relationships/tags" Target="../tags/tag185.xml"/><Relationship Id="rId239" Type="http://schemas.openxmlformats.org/officeDocument/2006/relationships/tags" Target="../tags/tag400.xml"/><Relationship Id="rId238" Type="http://schemas.openxmlformats.org/officeDocument/2006/relationships/tags" Target="../tags/tag399.xml"/><Relationship Id="rId237" Type="http://schemas.openxmlformats.org/officeDocument/2006/relationships/tags" Target="../tags/tag398.xml"/><Relationship Id="rId236" Type="http://schemas.openxmlformats.org/officeDocument/2006/relationships/tags" Target="../tags/tag397.xml"/><Relationship Id="rId235" Type="http://schemas.openxmlformats.org/officeDocument/2006/relationships/tags" Target="../tags/tag396.xml"/><Relationship Id="rId234" Type="http://schemas.openxmlformats.org/officeDocument/2006/relationships/tags" Target="../tags/tag395.xml"/><Relationship Id="rId233" Type="http://schemas.openxmlformats.org/officeDocument/2006/relationships/tags" Target="../tags/tag394.xml"/><Relationship Id="rId232" Type="http://schemas.openxmlformats.org/officeDocument/2006/relationships/tags" Target="../tags/tag393.xml"/><Relationship Id="rId231" Type="http://schemas.openxmlformats.org/officeDocument/2006/relationships/tags" Target="../tags/tag392.xml"/><Relationship Id="rId230" Type="http://schemas.openxmlformats.org/officeDocument/2006/relationships/tags" Target="../tags/tag391.xml"/><Relationship Id="rId23" Type="http://schemas.openxmlformats.org/officeDocument/2006/relationships/tags" Target="../tags/tag184.xml"/><Relationship Id="rId229" Type="http://schemas.openxmlformats.org/officeDocument/2006/relationships/tags" Target="../tags/tag390.xml"/><Relationship Id="rId228" Type="http://schemas.openxmlformats.org/officeDocument/2006/relationships/tags" Target="../tags/tag389.xml"/><Relationship Id="rId227" Type="http://schemas.openxmlformats.org/officeDocument/2006/relationships/tags" Target="../tags/tag388.xml"/><Relationship Id="rId226" Type="http://schemas.openxmlformats.org/officeDocument/2006/relationships/tags" Target="../tags/tag387.xml"/><Relationship Id="rId225" Type="http://schemas.openxmlformats.org/officeDocument/2006/relationships/tags" Target="../tags/tag386.xml"/><Relationship Id="rId224" Type="http://schemas.openxmlformats.org/officeDocument/2006/relationships/tags" Target="../tags/tag385.xml"/><Relationship Id="rId223" Type="http://schemas.openxmlformats.org/officeDocument/2006/relationships/tags" Target="../tags/tag384.xml"/><Relationship Id="rId222" Type="http://schemas.openxmlformats.org/officeDocument/2006/relationships/tags" Target="../tags/tag383.xml"/><Relationship Id="rId221" Type="http://schemas.openxmlformats.org/officeDocument/2006/relationships/tags" Target="../tags/tag382.xml"/><Relationship Id="rId220" Type="http://schemas.openxmlformats.org/officeDocument/2006/relationships/tags" Target="../tags/tag381.xml"/><Relationship Id="rId22" Type="http://schemas.openxmlformats.org/officeDocument/2006/relationships/tags" Target="../tags/tag183.xml"/><Relationship Id="rId219" Type="http://schemas.openxmlformats.org/officeDocument/2006/relationships/tags" Target="../tags/tag380.xml"/><Relationship Id="rId218" Type="http://schemas.openxmlformats.org/officeDocument/2006/relationships/tags" Target="../tags/tag379.xml"/><Relationship Id="rId217" Type="http://schemas.openxmlformats.org/officeDocument/2006/relationships/tags" Target="../tags/tag378.xml"/><Relationship Id="rId216" Type="http://schemas.openxmlformats.org/officeDocument/2006/relationships/tags" Target="../tags/tag377.xml"/><Relationship Id="rId215" Type="http://schemas.openxmlformats.org/officeDocument/2006/relationships/tags" Target="../tags/tag376.xml"/><Relationship Id="rId214" Type="http://schemas.openxmlformats.org/officeDocument/2006/relationships/tags" Target="../tags/tag375.xml"/><Relationship Id="rId213" Type="http://schemas.openxmlformats.org/officeDocument/2006/relationships/tags" Target="../tags/tag374.xml"/><Relationship Id="rId212" Type="http://schemas.openxmlformats.org/officeDocument/2006/relationships/tags" Target="../tags/tag373.xml"/><Relationship Id="rId211" Type="http://schemas.openxmlformats.org/officeDocument/2006/relationships/tags" Target="../tags/tag372.xml"/><Relationship Id="rId210" Type="http://schemas.openxmlformats.org/officeDocument/2006/relationships/tags" Target="../tags/tag371.xml"/><Relationship Id="rId21" Type="http://schemas.openxmlformats.org/officeDocument/2006/relationships/tags" Target="../tags/tag182.xml"/><Relationship Id="rId209" Type="http://schemas.openxmlformats.org/officeDocument/2006/relationships/tags" Target="../tags/tag370.xml"/><Relationship Id="rId208" Type="http://schemas.openxmlformats.org/officeDocument/2006/relationships/tags" Target="../tags/tag369.xml"/><Relationship Id="rId207" Type="http://schemas.openxmlformats.org/officeDocument/2006/relationships/tags" Target="../tags/tag368.xml"/><Relationship Id="rId206" Type="http://schemas.openxmlformats.org/officeDocument/2006/relationships/tags" Target="../tags/tag367.xml"/><Relationship Id="rId205" Type="http://schemas.openxmlformats.org/officeDocument/2006/relationships/tags" Target="../tags/tag366.xml"/><Relationship Id="rId204" Type="http://schemas.openxmlformats.org/officeDocument/2006/relationships/tags" Target="../tags/tag365.xml"/><Relationship Id="rId203" Type="http://schemas.openxmlformats.org/officeDocument/2006/relationships/tags" Target="../tags/tag364.xml"/><Relationship Id="rId202" Type="http://schemas.openxmlformats.org/officeDocument/2006/relationships/tags" Target="../tags/tag363.xml"/><Relationship Id="rId201" Type="http://schemas.openxmlformats.org/officeDocument/2006/relationships/tags" Target="../tags/tag362.xml"/><Relationship Id="rId200" Type="http://schemas.openxmlformats.org/officeDocument/2006/relationships/tags" Target="../tags/tag361.xml"/><Relationship Id="rId20" Type="http://schemas.openxmlformats.org/officeDocument/2006/relationships/tags" Target="../tags/tag181.xml"/><Relationship Id="rId2" Type="http://schemas.openxmlformats.org/officeDocument/2006/relationships/tags" Target="../tags/tag163.xml"/><Relationship Id="rId199" Type="http://schemas.openxmlformats.org/officeDocument/2006/relationships/tags" Target="../tags/tag360.xml"/><Relationship Id="rId198" Type="http://schemas.openxmlformats.org/officeDocument/2006/relationships/tags" Target="../tags/tag359.xml"/><Relationship Id="rId197" Type="http://schemas.openxmlformats.org/officeDocument/2006/relationships/tags" Target="../tags/tag358.xml"/><Relationship Id="rId196" Type="http://schemas.openxmlformats.org/officeDocument/2006/relationships/tags" Target="../tags/tag357.xml"/><Relationship Id="rId195" Type="http://schemas.openxmlformats.org/officeDocument/2006/relationships/tags" Target="../tags/tag356.xml"/><Relationship Id="rId194" Type="http://schemas.openxmlformats.org/officeDocument/2006/relationships/tags" Target="../tags/tag355.xml"/><Relationship Id="rId193" Type="http://schemas.openxmlformats.org/officeDocument/2006/relationships/tags" Target="../tags/tag354.xml"/><Relationship Id="rId192" Type="http://schemas.openxmlformats.org/officeDocument/2006/relationships/tags" Target="../tags/tag353.xml"/><Relationship Id="rId191" Type="http://schemas.openxmlformats.org/officeDocument/2006/relationships/tags" Target="../tags/tag352.xml"/><Relationship Id="rId190" Type="http://schemas.openxmlformats.org/officeDocument/2006/relationships/tags" Target="../tags/tag351.xml"/><Relationship Id="rId19" Type="http://schemas.openxmlformats.org/officeDocument/2006/relationships/tags" Target="../tags/tag180.xml"/><Relationship Id="rId189" Type="http://schemas.openxmlformats.org/officeDocument/2006/relationships/tags" Target="../tags/tag350.xml"/><Relationship Id="rId188" Type="http://schemas.openxmlformats.org/officeDocument/2006/relationships/tags" Target="../tags/tag349.xml"/><Relationship Id="rId187" Type="http://schemas.openxmlformats.org/officeDocument/2006/relationships/tags" Target="../tags/tag348.xml"/><Relationship Id="rId186" Type="http://schemas.openxmlformats.org/officeDocument/2006/relationships/tags" Target="../tags/tag347.xml"/><Relationship Id="rId185" Type="http://schemas.openxmlformats.org/officeDocument/2006/relationships/tags" Target="../tags/tag346.xml"/><Relationship Id="rId184" Type="http://schemas.openxmlformats.org/officeDocument/2006/relationships/tags" Target="../tags/tag345.xml"/><Relationship Id="rId183" Type="http://schemas.openxmlformats.org/officeDocument/2006/relationships/tags" Target="../tags/tag344.xml"/><Relationship Id="rId182" Type="http://schemas.openxmlformats.org/officeDocument/2006/relationships/tags" Target="../tags/tag343.xml"/><Relationship Id="rId181" Type="http://schemas.openxmlformats.org/officeDocument/2006/relationships/tags" Target="../tags/tag342.xml"/><Relationship Id="rId180" Type="http://schemas.openxmlformats.org/officeDocument/2006/relationships/tags" Target="../tags/tag341.xml"/><Relationship Id="rId18" Type="http://schemas.openxmlformats.org/officeDocument/2006/relationships/tags" Target="../tags/tag179.xml"/><Relationship Id="rId179" Type="http://schemas.openxmlformats.org/officeDocument/2006/relationships/tags" Target="../tags/tag340.xml"/><Relationship Id="rId178" Type="http://schemas.openxmlformats.org/officeDocument/2006/relationships/tags" Target="../tags/tag339.xml"/><Relationship Id="rId177" Type="http://schemas.openxmlformats.org/officeDocument/2006/relationships/tags" Target="../tags/tag338.xml"/><Relationship Id="rId176" Type="http://schemas.openxmlformats.org/officeDocument/2006/relationships/tags" Target="../tags/tag337.xml"/><Relationship Id="rId175" Type="http://schemas.openxmlformats.org/officeDocument/2006/relationships/tags" Target="../tags/tag336.xml"/><Relationship Id="rId174" Type="http://schemas.openxmlformats.org/officeDocument/2006/relationships/tags" Target="../tags/tag335.xml"/><Relationship Id="rId173" Type="http://schemas.openxmlformats.org/officeDocument/2006/relationships/tags" Target="../tags/tag334.xml"/><Relationship Id="rId172" Type="http://schemas.openxmlformats.org/officeDocument/2006/relationships/tags" Target="../tags/tag333.xml"/><Relationship Id="rId171" Type="http://schemas.openxmlformats.org/officeDocument/2006/relationships/tags" Target="../tags/tag332.xml"/><Relationship Id="rId170" Type="http://schemas.openxmlformats.org/officeDocument/2006/relationships/tags" Target="../tags/tag331.xml"/><Relationship Id="rId17" Type="http://schemas.openxmlformats.org/officeDocument/2006/relationships/tags" Target="../tags/tag178.xml"/><Relationship Id="rId169" Type="http://schemas.openxmlformats.org/officeDocument/2006/relationships/tags" Target="../tags/tag330.xml"/><Relationship Id="rId168" Type="http://schemas.openxmlformats.org/officeDocument/2006/relationships/tags" Target="../tags/tag329.xml"/><Relationship Id="rId167" Type="http://schemas.openxmlformats.org/officeDocument/2006/relationships/tags" Target="../tags/tag328.xml"/><Relationship Id="rId166" Type="http://schemas.openxmlformats.org/officeDocument/2006/relationships/tags" Target="../tags/tag327.xml"/><Relationship Id="rId165" Type="http://schemas.openxmlformats.org/officeDocument/2006/relationships/tags" Target="../tags/tag326.xml"/><Relationship Id="rId164" Type="http://schemas.openxmlformats.org/officeDocument/2006/relationships/tags" Target="../tags/tag325.xml"/><Relationship Id="rId163" Type="http://schemas.openxmlformats.org/officeDocument/2006/relationships/tags" Target="../tags/tag324.xml"/><Relationship Id="rId162" Type="http://schemas.openxmlformats.org/officeDocument/2006/relationships/tags" Target="../tags/tag323.xml"/><Relationship Id="rId161" Type="http://schemas.openxmlformats.org/officeDocument/2006/relationships/tags" Target="../tags/tag322.xml"/><Relationship Id="rId160" Type="http://schemas.openxmlformats.org/officeDocument/2006/relationships/tags" Target="../tags/tag321.xml"/><Relationship Id="rId16" Type="http://schemas.openxmlformats.org/officeDocument/2006/relationships/tags" Target="../tags/tag177.xml"/><Relationship Id="rId159" Type="http://schemas.openxmlformats.org/officeDocument/2006/relationships/tags" Target="../tags/tag320.xml"/><Relationship Id="rId158" Type="http://schemas.openxmlformats.org/officeDocument/2006/relationships/tags" Target="../tags/tag319.xml"/><Relationship Id="rId157" Type="http://schemas.openxmlformats.org/officeDocument/2006/relationships/tags" Target="../tags/tag318.xml"/><Relationship Id="rId156" Type="http://schemas.openxmlformats.org/officeDocument/2006/relationships/tags" Target="../tags/tag317.xml"/><Relationship Id="rId155" Type="http://schemas.openxmlformats.org/officeDocument/2006/relationships/tags" Target="../tags/tag316.xml"/><Relationship Id="rId154" Type="http://schemas.openxmlformats.org/officeDocument/2006/relationships/tags" Target="../tags/tag315.xml"/><Relationship Id="rId153" Type="http://schemas.openxmlformats.org/officeDocument/2006/relationships/tags" Target="../tags/tag314.xml"/><Relationship Id="rId152" Type="http://schemas.openxmlformats.org/officeDocument/2006/relationships/tags" Target="../tags/tag313.xml"/><Relationship Id="rId151" Type="http://schemas.openxmlformats.org/officeDocument/2006/relationships/tags" Target="../tags/tag312.xml"/><Relationship Id="rId150" Type="http://schemas.openxmlformats.org/officeDocument/2006/relationships/tags" Target="../tags/tag311.xml"/><Relationship Id="rId15" Type="http://schemas.openxmlformats.org/officeDocument/2006/relationships/tags" Target="../tags/tag176.xml"/><Relationship Id="rId149" Type="http://schemas.openxmlformats.org/officeDocument/2006/relationships/tags" Target="../tags/tag310.xml"/><Relationship Id="rId148" Type="http://schemas.openxmlformats.org/officeDocument/2006/relationships/tags" Target="../tags/tag309.xml"/><Relationship Id="rId147" Type="http://schemas.openxmlformats.org/officeDocument/2006/relationships/tags" Target="../tags/tag308.xml"/><Relationship Id="rId146" Type="http://schemas.openxmlformats.org/officeDocument/2006/relationships/tags" Target="../tags/tag307.xml"/><Relationship Id="rId145" Type="http://schemas.openxmlformats.org/officeDocument/2006/relationships/tags" Target="../tags/tag306.xml"/><Relationship Id="rId144" Type="http://schemas.openxmlformats.org/officeDocument/2006/relationships/tags" Target="../tags/tag305.xml"/><Relationship Id="rId143" Type="http://schemas.openxmlformats.org/officeDocument/2006/relationships/tags" Target="../tags/tag304.xml"/><Relationship Id="rId142" Type="http://schemas.openxmlformats.org/officeDocument/2006/relationships/tags" Target="../tags/tag303.xml"/><Relationship Id="rId141" Type="http://schemas.openxmlformats.org/officeDocument/2006/relationships/tags" Target="../tags/tag302.xml"/><Relationship Id="rId140" Type="http://schemas.openxmlformats.org/officeDocument/2006/relationships/tags" Target="../tags/tag301.xml"/><Relationship Id="rId14" Type="http://schemas.openxmlformats.org/officeDocument/2006/relationships/tags" Target="../tags/tag175.xml"/><Relationship Id="rId139" Type="http://schemas.openxmlformats.org/officeDocument/2006/relationships/tags" Target="../tags/tag300.xml"/><Relationship Id="rId138" Type="http://schemas.openxmlformats.org/officeDocument/2006/relationships/tags" Target="../tags/tag299.xml"/><Relationship Id="rId137" Type="http://schemas.openxmlformats.org/officeDocument/2006/relationships/tags" Target="../tags/tag298.xml"/><Relationship Id="rId136" Type="http://schemas.openxmlformats.org/officeDocument/2006/relationships/tags" Target="../tags/tag297.xml"/><Relationship Id="rId135" Type="http://schemas.openxmlformats.org/officeDocument/2006/relationships/tags" Target="../tags/tag296.xml"/><Relationship Id="rId134" Type="http://schemas.openxmlformats.org/officeDocument/2006/relationships/tags" Target="../tags/tag295.xml"/><Relationship Id="rId133" Type="http://schemas.openxmlformats.org/officeDocument/2006/relationships/tags" Target="../tags/tag294.xml"/><Relationship Id="rId132" Type="http://schemas.openxmlformats.org/officeDocument/2006/relationships/tags" Target="../tags/tag293.xml"/><Relationship Id="rId131" Type="http://schemas.openxmlformats.org/officeDocument/2006/relationships/tags" Target="../tags/tag292.xml"/><Relationship Id="rId130" Type="http://schemas.openxmlformats.org/officeDocument/2006/relationships/tags" Target="../tags/tag291.xml"/><Relationship Id="rId13" Type="http://schemas.openxmlformats.org/officeDocument/2006/relationships/tags" Target="../tags/tag174.xml"/><Relationship Id="rId129" Type="http://schemas.openxmlformats.org/officeDocument/2006/relationships/tags" Target="../tags/tag290.xml"/><Relationship Id="rId128" Type="http://schemas.openxmlformats.org/officeDocument/2006/relationships/tags" Target="../tags/tag289.xml"/><Relationship Id="rId127" Type="http://schemas.openxmlformats.org/officeDocument/2006/relationships/tags" Target="../tags/tag288.xml"/><Relationship Id="rId126" Type="http://schemas.openxmlformats.org/officeDocument/2006/relationships/tags" Target="../tags/tag287.xml"/><Relationship Id="rId125" Type="http://schemas.openxmlformats.org/officeDocument/2006/relationships/tags" Target="../tags/tag286.xml"/><Relationship Id="rId124" Type="http://schemas.openxmlformats.org/officeDocument/2006/relationships/tags" Target="../tags/tag285.xml"/><Relationship Id="rId123" Type="http://schemas.openxmlformats.org/officeDocument/2006/relationships/tags" Target="../tags/tag284.xml"/><Relationship Id="rId122" Type="http://schemas.openxmlformats.org/officeDocument/2006/relationships/tags" Target="../tags/tag283.xml"/><Relationship Id="rId121" Type="http://schemas.openxmlformats.org/officeDocument/2006/relationships/tags" Target="../tags/tag282.xml"/><Relationship Id="rId120" Type="http://schemas.openxmlformats.org/officeDocument/2006/relationships/tags" Target="../tags/tag281.xml"/><Relationship Id="rId12" Type="http://schemas.openxmlformats.org/officeDocument/2006/relationships/tags" Target="../tags/tag173.xml"/><Relationship Id="rId119" Type="http://schemas.openxmlformats.org/officeDocument/2006/relationships/tags" Target="../tags/tag280.xml"/><Relationship Id="rId118" Type="http://schemas.openxmlformats.org/officeDocument/2006/relationships/tags" Target="../tags/tag279.xml"/><Relationship Id="rId117" Type="http://schemas.openxmlformats.org/officeDocument/2006/relationships/tags" Target="../tags/tag278.xml"/><Relationship Id="rId116" Type="http://schemas.openxmlformats.org/officeDocument/2006/relationships/tags" Target="../tags/tag277.xml"/><Relationship Id="rId115" Type="http://schemas.openxmlformats.org/officeDocument/2006/relationships/tags" Target="../tags/tag276.xml"/><Relationship Id="rId114" Type="http://schemas.openxmlformats.org/officeDocument/2006/relationships/tags" Target="../tags/tag275.xml"/><Relationship Id="rId113" Type="http://schemas.openxmlformats.org/officeDocument/2006/relationships/tags" Target="../tags/tag274.xml"/><Relationship Id="rId112" Type="http://schemas.openxmlformats.org/officeDocument/2006/relationships/tags" Target="../tags/tag273.xml"/><Relationship Id="rId111" Type="http://schemas.openxmlformats.org/officeDocument/2006/relationships/tags" Target="../tags/tag272.xml"/><Relationship Id="rId110" Type="http://schemas.openxmlformats.org/officeDocument/2006/relationships/tags" Target="../tags/tag271.xml"/><Relationship Id="rId11" Type="http://schemas.openxmlformats.org/officeDocument/2006/relationships/tags" Target="../tags/tag172.xml"/><Relationship Id="rId109" Type="http://schemas.openxmlformats.org/officeDocument/2006/relationships/tags" Target="../tags/tag270.xml"/><Relationship Id="rId108" Type="http://schemas.openxmlformats.org/officeDocument/2006/relationships/tags" Target="../tags/tag269.xml"/><Relationship Id="rId107" Type="http://schemas.openxmlformats.org/officeDocument/2006/relationships/tags" Target="../tags/tag268.xml"/><Relationship Id="rId106" Type="http://schemas.openxmlformats.org/officeDocument/2006/relationships/tags" Target="../tags/tag267.xml"/><Relationship Id="rId105" Type="http://schemas.openxmlformats.org/officeDocument/2006/relationships/tags" Target="../tags/tag266.xml"/><Relationship Id="rId104" Type="http://schemas.openxmlformats.org/officeDocument/2006/relationships/tags" Target="../tags/tag265.xml"/><Relationship Id="rId103" Type="http://schemas.openxmlformats.org/officeDocument/2006/relationships/tags" Target="../tags/tag264.xml"/><Relationship Id="rId102" Type="http://schemas.openxmlformats.org/officeDocument/2006/relationships/tags" Target="../tags/tag263.xml"/><Relationship Id="rId101" Type="http://schemas.openxmlformats.org/officeDocument/2006/relationships/tags" Target="../tags/tag262.xml"/><Relationship Id="rId100" Type="http://schemas.openxmlformats.org/officeDocument/2006/relationships/tags" Target="../tags/tag261.xml"/><Relationship Id="rId10" Type="http://schemas.openxmlformats.org/officeDocument/2006/relationships/tags" Target="../tags/tag171.xml"/><Relationship Id="rId1" Type="http://schemas.openxmlformats.org/officeDocument/2006/relationships/tags" Target="../tags/tag162.xml"/></Relationships>
</file>

<file path=ppt/slides/_rels/slide12.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 Id="rId3" Type="http://schemas.openxmlformats.org/officeDocument/2006/relationships/tags" Target="../tags/tag444.xml"/><Relationship Id="rId2" Type="http://schemas.openxmlformats.org/officeDocument/2006/relationships/tags" Target="../tags/tag443.xml"/><Relationship Id="rId18" Type="http://schemas.openxmlformats.org/officeDocument/2006/relationships/notesSlide" Target="../notesSlides/notesSlide5.xml"/><Relationship Id="rId17" Type="http://schemas.openxmlformats.org/officeDocument/2006/relationships/slideLayout" Target="../slideLayouts/slideLayout21.xml"/><Relationship Id="rId16" Type="http://schemas.openxmlformats.org/officeDocument/2006/relationships/image" Target="../media/image20.png"/><Relationship Id="rId15" Type="http://schemas.openxmlformats.org/officeDocument/2006/relationships/tags" Target="../tags/tag455.xml"/><Relationship Id="rId14" Type="http://schemas.openxmlformats.org/officeDocument/2006/relationships/image" Target="../media/image19.png"/><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tags" Target="../tags/tag442.xml"/></Relationships>
</file>

<file path=ppt/slides/_rels/slide13.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tags" Target="../tags/tag462.xml"/><Relationship Id="rId6" Type="http://schemas.openxmlformats.org/officeDocument/2006/relationships/tags" Target="../tags/tag461.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0" Type="http://schemas.openxmlformats.org/officeDocument/2006/relationships/slideLayout" Target="../slideLayouts/slideLayout2.xml"/><Relationship Id="rId1" Type="http://schemas.openxmlformats.org/officeDocument/2006/relationships/tags" Target="../tags/tag456.xml"/></Relationships>
</file>

<file path=ppt/slides/_rels/slide14.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7" Type="http://schemas.openxmlformats.org/officeDocument/2006/relationships/slideLayout" Target="../slideLayouts/slideLayout2.xml"/><Relationship Id="rId16" Type="http://schemas.openxmlformats.org/officeDocument/2006/relationships/tags" Target="../tags/tag477.xml"/><Relationship Id="rId15" Type="http://schemas.microsoft.com/office/2007/relationships/hdphoto" Target="../media/image22.wdp"/><Relationship Id="rId14" Type="http://schemas.openxmlformats.org/officeDocument/2006/relationships/image" Target="../media/image21.png"/><Relationship Id="rId13" Type="http://schemas.openxmlformats.org/officeDocument/2006/relationships/tags" Target="../tags/tag476.xml"/><Relationship Id="rId12" Type="http://schemas.openxmlformats.org/officeDocument/2006/relationships/tags" Target="../tags/tag475.xml"/><Relationship Id="rId11" Type="http://schemas.openxmlformats.org/officeDocument/2006/relationships/image" Target="../media/image20.png"/><Relationship Id="rId10" Type="http://schemas.openxmlformats.org/officeDocument/2006/relationships/tags" Target="../tags/tag474.xml"/><Relationship Id="rId1" Type="http://schemas.openxmlformats.org/officeDocument/2006/relationships/tags" Target="../tags/tag465.xml"/></Relationships>
</file>

<file path=ppt/slides/_rels/slide15.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5" Type="http://schemas.openxmlformats.org/officeDocument/2006/relationships/slideLayout" Target="../slideLayouts/slideLayout21.xml"/><Relationship Id="rId24" Type="http://schemas.openxmlformats.org/officeDocument/2006/relationships/image" Target="../media/image23.png"/><Relationship Id="rId23" Type="http://schemas.openxmlformats.org/officeDocument/2006/relationships/tags" Target="../tags/tag500.xml"/><Relationship Id="rId22" Type="http://schemas.openxmlformats.org/officeDocument/2006/relationships/tags" Target="../tags/tag499.xml"/><Relationship Id="rId21" Type="http://schemas.openxmlformats.org/officeDocument/2006/relationships/tags" Target="../tags/tag498.xml"/><Relationship Id="rId20" Type="http://schemas.openxmlformats.org/officeDocument/2006/relationships/tags" Target="../tags/tag497.xml"/><Relationship Id="rId2" Type="http://schemas.openxmlformats.org/officeDocument/2006/relationships/tags" Target="../tags/tag479.xml"/><Relationship Id="rId19" Type="http://schemas.openxmlformats.org/officeDocument/2006/relationships/tags" Target="../tags/tag496.xml"/><Relationship Id="rId18" Type="http://schemas.openxmlformats.org/officeDocument/2006/relationships/tags" Target="../tags/tag495.xml"/><Relationship Id="rId17" Type="http://schemas.openxmlformats.org/officeDocument/2006/relationships/tags" Target="../tags/tag494.xml"/><Relationship Id="rId16" Type="http://schemas.openxmlformats.org/officeDocument/2006/relationships/tags" Target="../tags/tag493.xml"/><Relationship Id="rId15" Type="http://schemas.openxmlformats.org/officeDocument/2006/relationships/tags" Target="../tags/tag492.xml"/><Relationship Id="rId14" Type="http://schemas.openxmlformats.org/officeDocument/2006/relationships/tags" Target="../tags/tag491.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tags" Target="../tags/tag478.xml"/></Relationships>
</file>

<file path=ppt/slides/_rels/slide16.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image" Target="../media/image24.png"/><Relationship Id="rId11" Type="http://schemas.openxmlformats.org/officeDocument/2006/relationships/slideLayout" Target="../slideLayouts/slideLayout21.xml"/><Relationship Id="rId10" Type="http://schemas.openxmlformats.org/officeDocument/2006/relationships/tags" Target="../tags/tag509.xml"/><Relationship Id="rId1" Type="http://schemas.openxmlformats.org/officeDocument/2006/relationships/tags" Target="../tags/tag5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9" Type="http://schemas.openxmlformats.org/officeDocument/2006/relationships/tags" Target="../tags/tag517.xml"/><Relationship Id="rId8" Type="http://schemas.openxmlformats.org/officeDocument/2006/relationships/tags" Target="../tags/tag516.xml"/><Relationship Id="rId7" Type="http://schemas.openxmlformats.org/officeDocument/2006/relationships/tags" Target="../tags/tag515.xml"/><Relationship Id="rId6" Type="http://schemas.openxmlformats.org/officeDocument/2006/relationships/tags" Target="../tags/tag514.xml"/><Relationship Id="rId5" Type="http://schemas.openxmlformats.org/officeDocument/2006/relationships/tags" Target="../tags/tag513.xml"/><Relationship Id="rId4" Type="http://schemas.openxmlformats.org/officeDocument/2006/relationships/tags" Target="../tags/tag512.xml"/><Relationship Id="rId34" Type="http://schemas.openxmlformats.org/officeDocument/2006/relationships/notesSlide" Target="../notesSlides/notesSlide6.xml"/><Relationship Id="rId33" Type="http://schemas.openxmlformats.org/officeDocument/2006/relationships/slideLayout" Target="../slideLayouts/slideLayout4.xml"/><Relationship Id="rId32" Type="http://schemas.openxmlformats.org/officeDocument/2006/relationships/image" Target="../media/image27.svg"/><Relationship Id="rId31" Type="http://schemas.openxmlformats.org/officeDocument/2006/relationships/image" Target="../media/image26.png"/><Relationship Id="rId30" Type="http://schemas.openxmlformats.org/officeDocument/2006/relationships/tags" Target="../tags/tag537.xml"/><Relationship Id="rId3" Type="http://schemas.openxmlformats.org/officeDocument/2006/relationships/tags" Target="../tags/tag511.xml"/><Relationship Id="rId29" Type="http://schemas.openxmlformats.org/officeDocument/2006/relationships/tags" Target="../tags/tag536.xml"/><Relationship Id="rId28" Type="http://schemas.openxmlformats.org/officeDocument/2006/relationships/tags" Target="../tags/tag535.xml"/><Relationship Id="rId27" Type="http://schemas.openxmlformats.org/officeDocument/2006/relationships/image" Target="../media/image18.png"/><Relationship Id="rId26" Type="http://schemas.openxmlformats.org/officeDocument/2006/relationships/tags" Target="../tags/tag534.xml"/><Relationship Id="rId25" Type="http://schemas.openxmlformats.org/officeDocument/2006/relationships/tags" Target="../tags/tag533.xml"/><Relationship Id="rId24" Type="http://schemas.openxmlformats.org/officeDocument/2006/relationships/tags" Target="../tags/tag532.xml"/><Relationship Id="rId23" Type="http://schemas.openxmlformats.org/officeDocument/2006/relationships/tags" Target="../tags/tag531.xml"/><Relationship Id="rId22" Type="http://schemas.openxmlformats.org/officeDocument/2006/relationships/tags" Target="../tags/tag530.xml"/><Relationship Id="rId21" Type="http://schemas.openxmlformats.org/officeDocument/2006/relationships/tags" Target="../tags/tag529.xml"/><Relationship Id="rId20" Type="http://schemas.openxmlformats.org/officeDocument/2006/relationships/tags" Target="../tags/tag528.xml"/><Relationship Id="rId2" Type="http://schemas.openxmlformats.org/officeDocument/2006/relationships/image" Target="../media/image25.png"/><Relationship Id="rId19" Type="http://schemas.openxmlformats.org/officeDocument/2006/relationships/tags" Target="../tags/tag527.xml"/><Relationship Id="rId18" Type="http://schemas.openxmlformats.org/officeDocument/2006/relationships/tags" Target="../tags/tag526.xml"/><Relationship Id="rId17" Type="http://schemas.openxmlformats.org/officeDocument/2006/relationships/tags" Target="../tags/tag525.xml"/><Relationship Id="rId16" Type="http://schemas.openxmlformats.org/officeDocument/2006/relationships/tags" Target="../tags/tag524.xml"/><Relationship Id="rId15" Type="http://schemas.openxmlformats.org/officeDocument/2006/relationships/tags" Target="../tags/tag523.xml"/><Relationship Id="rId14" Type="http://schemas.openxmlformats.org/officeDocument/2006/relationships/tags" Target="../tags/tag522.xml"/><Relationship Id="rId13" Type="http://schemas.openxmlformats.org/officeDocument/2006/relationships/tags" Target="../tags/tag521.xml"/><Relationship Id="rId12" Type="http://schemas.openxmlformats.org/officeDocument/2006/relationships/tags" Target="../tags/tag520.xml"/><Relationship Id="rId11" Type="http://schemas.openxmlformats.org/officeDocument/2006/relationships/tags" Target="../tags/tag519.xml"/><Relationship Id="rId10" Type="http://schemas.openxmlformats.org/officeDocument/2006/relationships/tags" Target="../tags/tag518.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9" Type="http://schemas.openxmlformats.org/officeDocument/2006/relationships/image" Target="../media/image31.jpeg"/><Relationship Id="rId8" Type="http://schemas.openxmlformats.org/officeDocument/2006/relationships/image" Target="../media/image30.jpeg"/><Relationship Id="rId7" Type="http://schemas.openxmlformats.org/officeDocument/2006/relationships/image" Target="../media/image29.jpeg"/><Relationship Id="rId6" Type="http://schemas.openxmlformats.org/officeDocument/2006/relationships/tags" Target="../tags/tag541.xml"/><Relationship Id="rId5" Type="http://schemas.openxmlformats.org/officeDocument/2006/relationships/image" Target="../media/image28.png"/><Relationship Id="rId4" Type="http://schemas.openxmlformats.org/officeDocument/2006/relationships/tags" Target="../tags/tag540.xml"/><Relationship Id="rId3" Type="http://schemas.openxmlformats.org/officeDocument/2006/relationships/image" Target="../media/image25.png"/><Relationship Id="rId23" Type="http://schemas.openxmlformats.org/officeDocument/2006/relationships/notesSlide" Target="../notesSlides/notesSlide7.xml"/><Relationship Id="rId22" Type="http://schemas.openxmlformats.org/officeDocument/2006/relationships/slideLayout" Target="../slideLayouts/slideLayout3.xml"/><Relationship Id="rId21" Type="http://schemas.openxmlformats.org/officeDocument/2006/relationships/image" Target="../media/image43.jpeg"/><Relationship Id="rId20" Type="http://schemas.openxmlformats.org/officeDocument/2006/relationships/image" Target="../media/image42.jpeg"/><Relationship Id="rId2" Type="http://schemas.openxmlformats.org/officeDocument/2006/relationships/tags" Target="../tags/tag539.xml"/><Relationship Id="rId19" Type="http://schemas.openxmlformats.org/officeDocument/2006/relationships/image" Target="../media/image41.jpeg"/><Relationship Id="rId18" Type="http://schemas.openxmlformats.org/officeDocument/2006/relationships/image" Target="../media/image40.jpeg"/><Relationship Id="rId17" Type="http://schemas.openxmlformats.org/officeDocument/2006/relationships/image" Target="../media/image39.jpeg"/><Relationship Id="rId16" Type="http://schemas.openxmlformats.org/officeDocument/2006/relationships/image" Target="../media/image38.jpeg"/><Relationship Id="rId15" Type="http://schemas.openxmlformats.org/officeDocument/2006/relationships/image" Target="../media/image37.jpeg"/><Relationship Id="rId14" Type="http://schemas.openxmlformats.org/officeDocument/2006/relationships/image" Target="../media/image36.jpeg"/><Relationship Id="rId13" Type="http://schemas.openxmlformats.org/officeDocument/2006/relationships/image" Target="../media/image35.jpeg"/><Relationship Id="rId12" Type="http://schemas.openxmlformats.org/officeDocument/2006/relationships/image" Target="../media/image34.jpeg"/><Relationship Id="rId11" Type="http://schemas.openxmlformats.org/officeDocument/2006/relationships/image" Target="../media/image33.jpeg"/><Relationship Id="rId10" Type="http://schemas.openxmlformats.org/officeDocument/2006/relationships/image" Target="../media/image32.jpeg"/><Relationship Id="rId1" Type="http://schemas.openxmlformats.org/officeDocument/2006/relationships/tags" Target="../tags/tag5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tags" Target="../tags/tag542.xml"/></Relationships>
</file>

<file path=ppt/slides/_rels/slide21.xml.rels><?xml version="1.0" encoding="UTF-8" standalone="yes"?>
<Relationships xmlns="http://schemas.openxmlformats.org/package/2006/relationships"><Relationship Id="rId9" Type="http://schemas.openxmlformats.org/officeDocument/2006/relationships/tags" Target="../tags/tag554.xml"/><Relationship Id="rId8" Type="http://schemas.openxmlformats.org/officeDocument/2006/relationships/image" Target="../media/image9.png"/><Relationship Id="rId7" Type="http://schemas.openxmlformats.org/officeDocument/2006/relationships/tags" Target="../tags/tag553.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tags" Target="../tags/tag550.xml"/><Relationship Id="rId3" Type="http://schemas.openxmlformats.org/officeDocument/2006/relationships/tags" Target="../tags/tag549.xml"/><Relationship Id="rId22" Type="http://schemas.openxmlformats.org/officeDocument/2006/relationships/slideLayout" Target="../slideLayouts/slideLayout2.xml"/><Relationship Id="rId21" Type="http://schemas.openxmlformats.org/officeDocument/2006/relationships/tags" Target="../tags/tag566.xml"/><Relationship Id="rId20" Type="http://schemas.openxmlformats.org/officeDocument/2006/relationships/tags" Target="../tags/tag565.xml"/><Relationship Id="rId2" Type="http://schemas.openxmlformats.org/officeDocument/2006/relationships/tags" Target="../tags/tag548.xml"/><Relationship Id="rId19" Type="http://schemas.openxmlformats.org/officeDocument/2006/relationships/tags" Target="../tags/tag564.xml"/><Relationship Id="rId18" Type="http://schemas.openxmlformats.org/officeDocument/2006/relationships/tags" Target="../tags/tag563.xml"/><Relationship Id="rId17" Type="http://schemas.openxmlformats.org/officeDocument/2006/relationships/tags" Target="../tags/tag562.xml"/><Relationship Id="rId16" Type="http://schemas.openxmlformats.org/officeDocument/2006/relationships/tags" Target="../tags/tag561.xml"/><Relationship Id="rId15" Type="http://schemas.openxmlformats.org/officeDocument/2006/relationships/tags" Target="../tags/tag560.xml"/><Relationship Id="rId14" Type="http://schemas.openxmlformats.org/officeDocument/2006/relationships/tags" Target="../tags/tag559.xml"/><Relationship Id="rId13" Type="http://schemas.openxmlformats.org/officeDocument/2006/relationships/tags" Target="../tags/tag558.xml"/><Relationship Id="rId12" Type="http://schemas.openxmlformats.org/officeDocument/2006/relationships/tags" Target="../tags/tag557.xml"/><Relationship Id="rId11" Type="http://schemas.openxmlformats.org/officeDocument/2006/relationships/tags" Target="../tags/tag556.xml"/><Relationship Id="rId10" Type="http://schemas.openxmlformats.org/officeDocument/2006/relationships/tags" Target="../tags/tag555.xml"/><Relationship Id="rId1" Type="http://schemas.openxmlformats.org/officeDocument/2006/relationships/tags" Target="../tags/tag54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tags" Target="../tags/tag574.xml"/><Relationship Id="rId7" Type="http://schemas.openxmlformats.org/officeDocument/2006/relationships/tags" Target="../tags/tag573.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 Id="rId3" Type="http://schemas.openxmlformats.org/officeDocument/2006/relationships/tags" Target="../tags/tag569.xml"/><Relationship Id="rId22" Type="http://schemas.openxmlformats.org/officeDocument/2006/relationships/slideLayout" Target="../slideLayouts/slideLayout2.xml"/><Relationship Id="rId21" Type="http://schemas.openxmlformats.org/officeDocument/2006/relationships/image" Target="../media/image9.png"/><Relationship Id="rId20" Type="http://schemas.openxmlformats.org/officeDocument/2006/relationships/tags" Target="../tags/tag584.xml"/><Relationship Id="rId2" Type="http://schemas.openxmlformats.org/officeDocument/2006/relationships/tags" Target="../tags/tag568.xml"/><Relationship Id="rId19" Type="http://schemas.openxmlformats.org/officeDocument/2006/relationships/tags" Target="../tags/tag583.xml"/><Relationship Id="rId18" Type="http://schemas.openxmlformats.org/officeDocument/2006/relationships/tags" Target="../tags/tag582.xml"/><Relationship Id="rId17" Type="http://schemas.openxmlformats.org/officeDocument/2006/relationships/tags" Target="../tags/tag581.xml"/><Relationship Id="rId16" Type="http://schemas.openxmlformats.org/officeDocument/2006/relationships/image" Target="../media/image8.jpeg"/><Relationship Id="rId15" Type="http://schemas.openxmlformats.org/officeDocument/2006/relationships/tags" Target="../tags/tag580.xml"/><Relationship Id="rId14" Type="http://schemas.openxmlformats.org/officeDocument/2006/relationships/image" Target="../media/image7.jpeg"/><Relationship Id="rId13" Type="http://schemas.openxmlformats.org/officeDocument/2006/relationships/tags" Target="../tags/tag579.xml"/><Relationship Id="rId12" Type="http://schemas.openxmlformats.org/officeDocument/2006/relationships/tags" Target="../tags/tag578.xml"/><Relationship Id="rId11" Type="http://schemas.openxmlformats.org/officeDocument/2006/relationships/tags" Target="../tags/tag577.xml"/><Relationship Id="rId10" Type="http://schemas.openxmlformats.org/officeDocument/2006/relationships/tags" Target="../tags/tag576.xml"/><Relationship Id="rId1" Type="http://schemas.openxmlformats.org/officeDocument/2006/relationships/tags" Target="../tags/tag567.xml"/></Relationships>
</file>

<file path=ppt/slides/_rels/slide24.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 Type="http://schemas.openxmlformats.org/officeDocument/2006/relationships/tags" Target="../tags/tag590.xml"/><Relationship Id="rId5" Type="http://schemas.openxmlformats.org/officeDocument/2006/relationships/tags" Target="../tags/tag589.xml"/><Relationship Id="rId4" Type="http://schemas.openxmlformats.org/officeDocument/2006/relationships/tags" Target="../tags/tag588.xml"/><Relationship Id="rId3" Type="http://schemas.openxmlformats.org/officeDocument/2006/relationships/tags" Target="../tags/tag587.xml"/><Relationship Id="rId22" Type="http://schemas.openxmlformats.org/officeDocument/2006/relationships/slideLayout" Target="../slideLayouts/slideLayout2.xml"/><Relationship Id="rId21" Type="http://schemas.openxmlformats.org/officeDocument/2006/relationships/image" Target="../media/image9.png"/><Relationship Id="rId20" Type="http://schemas.openxmlformats.org/officeDocument/2006/relationships/tags" Target="../tags/tag602.xml"/><Relationship Id="rId2" Type="http://schemas.openxmlformats.org/officeDocument/2006/relationships/tags" Target="../tags/tag586.xml"/><Relationship Id="rId19" Type="http://schemas.openxmlformats.org/officeDocument/2006/relationships/tags" Target="../tags/tag601.xml"/><Relationship Id="rId18" Type="http://schemas.openxmlformats.org/officeDocument/2006/relationships/tags" Target="../tags/tag600.xml"/><Relationship Id="rId17" Type="http://schemas.openxmlformats.org/officeDocument/2006/relationships/tags" Target="../tags/tag599.xml"/><Relationship Id="rId16" Type="http://schemas.openxmlformats.org/officeDocument/2006/relationships/image" Target="../media/image8.jpeg"/><Relationship Id="rId15" Type="http://schemas.openxmlformats.org/officeDocument/2006/relationships/tags" Target="../tags/tag598.xml"/><Relationship Id="rId14" Type="http://schemas.openxmlformats.org/officeDocument/2006/relationships/image" Target="../media/image7.jpeg"/><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tags" Target="../tags/tag585.xml"/></Relationships>
</file>

<file path=ppt/slides/_rels/slide25.xml.rels><?xml version="1.0" encoding="UTF-8" standalone="yes"?>
<Relationships xmlns="http://schemas.openxmlformats.org/package/2006/relationships"><Relationship Id="rId9" Type="http://schemas.openxmlformats.org/officeDocument/2006/relationships/tags" Target="../tags/tag611.xml"/><Relationship Id="rId8" Type="http://schemas.openxmlformats.org/officeDocument/2006/relationships/tags" Target="../tags/tag610.xml"/><Relationship Id="rId7" Type="http://schemas.openxmlformats.org/officeDocument/2006/relationships/tags" Target="../tags/tag609.xml"/><Relationship Id="rId6" Type="http://schemas.openxmlformats.org/officeDocument/2006/relationships/tags" Target="../tags/tag608.xml"/><Relationship Id="rId5" Type="http://schemas.openxmlformats.org/officeDocument/2006/relationships/tags" Target="../tags/tag607.xml"/><Relationship Id="rId4" Type="http://schemas.openxmlformats.org/officeDocument/2006/relationships/tags" Target="../tags/tag606.xml"/><Relationship Id="rId3" Type="http://schemas.openxmlformats.org/officeDocument/2006/relationships/tags" Target="../tags/tag605.xml"/><Relationship Id="rId2" Type="http://schemas.openxmlformats.org/officeDocument/2006/relationships/tags" Target="../tags/tag604.xml"/><Relationship Id="rId19" Type="http://schemas.openxmlformats.org/officeDocument/2006/relationships/slideLayout" Target="../slideLayouts/slideLayout25.xml"/><Relationship Id="rId18" Type="http://schemas.openxmlformats.org/officeDocument/2006/relationships/tags" Target="../tags/tag620.xml"/><Relationship Id="rId17" Type="http://schemas.openxmlformats.org/officeDocument/2006/relationships/tags" Target="../tags/tag619.xml"/><Relationship Id="rId16" Type="http://schemas.openxmlformats.org/officeDocument/2006/relationships/tags" Target="../tags/tag618.xml"/><Relationship Id="rId15" Type="http://schemas.openxmlformats.org/officeDocument/2006/relationships/tags" Target="../tags/tag617.xml"/><Relationship Id="rId14" Type="http://schemas.openxmlformats.org/officeDocument/2006/relationships/tags" Target="../tags/tag616.xml"/><Relationship Id="rId13" Type="http://schemas.openxmlformats.org/officeDocument/2006/relationships/tags" Target="../tags/tag615.xml"/><Relationship Id="rId12" Type="http://schemas.openxmlformats.org/officeDocument/2006/relationships/tags" Target="../tags/tag614.xml"/><Relationship Id="rId11" Type="http://schemas.openxmlformats.org/officeDocument/2006/relationships/tags" Target="../tags/tag613.xml"/><Relationship Id="rId10" Type="http://schemas.openxmlformats.org/officeDocument/2006/relationships/tags" Target="../tags/tag612.xml"/><Relationship Id="rId1" Type="http://schemas.openxmlformats.org/officeDocument/2006/relationships/tags" Target="../tags/tag60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2" Type="http://schemas.openxmlformats.org/officeDocument/2006/relationships/slideLayout" Target="../slideLayouts/slideLayout2.xml"/><Relationship Id="rId21" Type="http://schemas.openxmlformats.org/officeDocument/2006/relationships/image" Target="../media/image9.png"/><Relationship Id="rId20" Type="http://schemas.openxmlformats.org/officeDocument/2006/relationships/tags" Target="../tags/tag26.xml"/><Relationship Id="rId2" Type="http://schemas.openxmlformats.org/officeDocument/2006/relationships/tags" Target="../tags/tag10.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image" Target="../media/image8.jpeg"/><Relationship Id="rId15" Type="http://schemas.openxmlformats.org/officeDocument/2006/relationships/tags" Target="../tags/tag22.xml"/><Relationship Id="rId14" Type="http://schemas.openxmlformats.org/officeDocument/2006/relationships/image" Target="../media/image7.jpeg"/><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image" Target="../media/image10.png"/><Relationship Id="rId4" Type="http://schemas.openxmlformats.org/officeDocument/2006/relationships/tags" Target="../tags/tag30.xml"/><Relationship Id="rId36" Type="http://schemas.openxmlformats.org/officeDocument/2006/relationships/notesSlide" Target="../notesSlides/notesSlide2.xml"/><Relationship Id="rId35" Type="http://schemas.openxmlformats.org/officeDocument/2006/relationships/slideLayout" Target="../slideLayouts/slideLayout2.xml"/><Relationship Id="rId34" Type="http://schemas.openxmlformats.org/officeDocument/2006/relationships/tags" Target="../tags/tag59.xml"/><Relationship Id="rId33" Type="http://schemas.openxmlformats.org/officeDocument/2006/relationships/tags" Target="../tags/tag58.xml"/><Relationship Id="rId32" Type="http://schemas.openxmlformats.org/officeDocument/2006/relationships/tags" Target="../tags/tag57.xml"/><Relationship Id="rId31" Type="http://schemas.openxmlformats.org/officeDocument/2006/relationships/tags" Target="../tags/tag56.xml"/><Relationship Id="rId30" Type="http://schemas.openxmlformats.org/officeDocument/2006/relationships/tags" Target="../tags/tag55.xml"/><Relationship Id="rId3" Type="http://schemas.openxmlformats.org/officeDocument/2006/relationships/tags" Target="../tags/tag29.xml"/><Relationship Id="rId29" Type="http://schemas.openxmlformats.org/officeDocument/2006/relationships/tags" Target="../tags/tag54.xml"/><Relationship Id="rId28" Type="http://schemas.openxmlformats.org/officeDocument/2006/relationships/tags" Target="../tags/tag53.xml"/><Relationship Id="rId27" Type="http://schemas.openxmlformats.org/officeDocument/2006/relationships/tags" Target="../tags/tag52.xml"/><Relationship Id="rId26" Type="http://schemas.openxmlformats.org/officeDocument/2006/relationships/tags" Target="../tags/tag51.xml"/><Relationship Id="rId25" Type="http://schemas.openxmlformats.org/officeDocument/2006/relationships/tags" Target="../tags/tag50.xml"/><Relationship Id="rId24" Type="http://schemas.openxmlformats.org/officeDocument/2006/relationships/tags" Target="../tags/tag49.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8.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11.png"/><Relationship Id="rId3" Type="http://schemas.openxmlformats.org/officeDocument/2006/relationships/tags" Target="../tags/tag62.xml"/><Relationship Id="rId2" Type="http://schemas.openxmlformats.org/officeDocument/2006/relationships/tags" Target="../tags/tag61.xml"/><Relationship Id="rId11" Type="http://schemas.openxmlformats.org/officeDocument/2006/relationships/notesSlide" Target="../notesSlides/notesSlide3.xml"/><Relationship Id="rId10" Type="http://schemas.openxmlformats.org/officeDocument/2006/relationships/slideLayout" Target="../slideLayouts/slideLayout25.xml"/><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3" Type="http://schemas.openxmlformats.org/officeDocument/2006/relationships/slideLayout" Target="../slideLayouts/slideLayout25.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7" Type="http://schemas.openxmlformats.org/officeDocument/2006/relationships/slideLayout" Target="../slideLayouts/slideLayout25.xml"/><Relationship Id="rId26" Type="http://schemas.openxmlformats.org/officeDocument/2006/relationships/tags" Target="../tags/tag111.xml"/><Relationship Id="rId25" Type="http://schemas.openxmlformats.org/officeDocument/2006/relationships/image" Target="../media/image15.svg"/><Relationship Id="rId24" Type="http://schemas.openxmlformats.org/officeDocument/2006/relationships/image" Target="../media/image14.png"/><Relationship Id="rId23" Type="http://schemas.openxmlformats.org/officeDocument/2006/relationships/tags" Target="../tags/tag110.xml"/><Relationship Id="rId22" Type="http://schemas.openxmlformats.org/officeDocument/2006/relationships/image" Target="../media/image13.svg"/><Relationship Id="rId21" Type="http://schemas.openxmlformats.org/officeDocument/2006/relationships/image" Target="../media/image12.png"/><Relationship Id="rId20" Type="http://schemas.openxmlformats.org/officeDocument/2006/relationships/tags" Target="../tags/tag109.xml"/><Relationship Id="rId2" Type="http://schemas.openxmlformats.org/officeDocument/2006/relationships/tags" Target="../tags/tag91.xml"/><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E0918"/>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5190" r="17217" b="8523"/>
          <a:stretch>
            <a:fillRect/>
          </a:stretch>
        </p:blipFill>
        <p:spPr>
          <a:xfrm>
            <a:off x="4416425" y="0"/>
            <a:ext cx="7775575" cy="6858000"/>
          </a:xfrm>
          <a:prstGeom prst="rect">
            <a:avLst/>
          </a:prstGeom>
        </p:spPr>
      </p:pic>
      <p:sp>
        <p:nvSpPr>
          <p:cNvPr id="15" name="矩形 14"/>
          <p:cNvSpPr/>
          <p:nvPr/>
        </p:nvSpPr>
        <p:spPr>
          <a:xfrm>
            <a:off x="4416425" y="0"/>
            <a:ext cx="7775575" cy="6858000"/>
          </a:xfrm>
          <a:prstGeom prst="rect">
            <a:avLst/>
          </a:prstGeom>
          <a:gradFill flip="none" rotWithShape="1">
            <a:gsLst>
              <a:gs pos="0">
                <a:srgbClr val="9E0918"/>
              </a:gs>
              <a:gs pos="100000">
                <a:srgbClr val="9E0918">
                  <a:alpha val="55000"/>
                </a:srgbClr>
              </a:gs>
              <a:gs pos="64000">
                <a:srgbClr val="9E0918">
                  <a:alpha val="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cxnSp>
        <p:nvCxnSpPr>
          <p:cNvPr id="27" name="直接连接符 26"/>
          <p:cNvCxnSpPr/>
          <p:nvPr/>
        </p:nvCxnSpPr>
        <p:spPr>
          <a:xfrm>
            <a:off x="804737" y="3377948"/>
            <a:ext cx="3471988" cy="5332"/>
          </a:xfrm>
          <a:prstGeom prst="line">
            <a:avLst/>
          </a:prstGeom>
          <a:ln w="41275">
            <a:solidFill>
              <a:srgbClr val="BF914D"/>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6181" y="1422193"/>
            <a:ext cx="6543040" cy="1938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清算部</a:t>
            </a:r>
            <a:endParaRPr kumimoji="0" lang="en-US" altLang="zh-CN" sz="6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dirty="0">
                <a:solidFill>
                  <a:prstClr val="white"/>
                </a:solidFill>
                <a:latin typeface="微软雅黑" panose="020B0503020204020204" pitchFamily="34" charset="-122"/>
                <a:ea typeface="微软雅黑" panose="020B0503020204020204" pitchFamily="34" charset="-122"/>
              </a:rPr>
              <a:t>2023</a:t>
            </a:r>
            <a:r>
              <a:rPr lang="zh-CN" altLang="en-US" sz="6000" dirty="0">
                <a:solidFill>
                  <a:prstClr val="white"/>
                </a:solidFill>
                <a:latin typeface="微软雅黑" panose="020B0503020204020204" pitchFamily="34" charset="-122"/>
                <a:ea typeface="微软雅黑" panose="020B0503020204020204" pitchFamily="34" charset="-122"/>
              </a:rPr>
              <a:t>年度工作汇报</a:t>
            </a:r>
            <a:endParaRPr kumimoji="0" lang="zh-CN" altLang="en-US" sz="6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636181" y="3767715"/>
            <a:ext cx="4067175" cy="1014730"/>
          </a:xfrm>
          <a:prstGeom prst="rect">
            <a:avLst/>
          </a:prstGeom>
          <a:noFill/>
        </p:spPr>
        <p:txBody>
          <a:bodyPr wrap="square">
            <a:spAutoFit/>
          </a:bodyPr>
          <a:lstStyle/>
          <a:p>
            <a:r>
              <a:rPr lang="zh-CN" altLang="en-US" sz="3600" dirty="0">
                <a:solidFill>
                  <a:prstClr val="white"/>
                </a:solidFill>
                <a:latin typeface="微软雅黑" panose="020B0503020204020204" pitchFamily="34" charset="-122"/>
                <a:ea typeface="微软雅黑" panose="020B0503020204020204" pitchFamily="34" charset="-122"/>
              </a:rPr>
              <a:t>述职人</a:t>
            </a:r>
            <a:r>
              <a:rPr lang="zh-CN" altLang="en-US" sz="3600" dirty="0" smtClean="0">
                <a:solidFill>
                  <a:prstClr val="white"/>
                </a:solidFill>
                <a:latin typeface="微软雅黑" panose="020B0503020204020204" pitchFamily="34" charset="-122"/>
                <a:ea typeface="微软雅黑" panose="020B0503020204020204" pitchFamily="34" charset="-122"/>
              </a:rPr>
              <a:t>：荀鹏</a:t>
            </a:r>
            <a:endParaRPr lang="zh-CN" altLang="en-US" sz="3600" dirty="0">
              <a:solidFill>
                <a:prstClr val="white"/>
              </a:solidFill>
              <a:latin typeface="微软雅黑" panose="020B0503020204020204" pitchFamily="34" charset="-122"/>
              <a:ea typeface="微软雅黑" panose="020B0503020204020204" pitchFamily="34" charset="-122"/>
            </a:endParaRPr>
          </a:p>
          <a:p>
            <a:pPr>
              <a:lnSpc>
                <a:spcPct val="50000"/>
              </a:lnSpc>
            </a:pPr>
            <a:endParaRPr lang="en-US" altLang="zh-CN" sz="2400" dirty="0">
              <a:solidFill>
                <a:prstClr val="white"/>
              </a:solidFill>
              <a:latin typeface="微软雅黑" panose="020B0503020204020204" pitchFamily="34" charset="-122"/>
              <a:ea typeface="微软雅黑" panose="020B0503020204020204" pitchFamily="34" charset="-122"/>
            </a:endParaRPr>
          </a:p>
          <a:p>
            <a:pPr>
              <a:lnSpc>
                <a:spcPct val="50000"/>
              </a:lnSpc>
            </a:pPr>
            <a:r>
              <a:rPr lang="en-US" altLang="zh-CN" sz="2400" dirty="0" smtClean="0">
                <a:solidFill>
                  <a:prstClr val="white"/>
                </a:solidFill>
                <a:latin typeface="微软雅黑" panose="020B0503020204020204" pitchFamily="34" charset="-122"/>
                <a:ea typeface="微软雅黑" panose="020B0503020204020204" pitchFamily="34" charset="-122"/>
              </a:rPr>
              <a:t>2023</a:t>
            </a:r>
            <a:r>
              <a:rPr lang="zh-CN" altLang="en-US" sz="2400" dirty="0" smtClean="0">
                <a:solidFill>
                  <a:prstClr val="white"/>
                </a:solidFill>
                <a:latin typeface="微软雅黑" panose="020B0503020204020204" pitchFamily="34" charset="-122"/>
                <a:ea typeface="微软雅黑" panose="020B0503020204020204" pitchFamily="34" charset="-122"/>
              </a:rPr>
              <a:t>年</a:t>
            </a:r>
            <a:r>
              <a:rPr lang="en-US" altLang="zh-CN" sz="2400" dirty="0" smtClean="0">
                <a:solidFill>
                  <a:prstClr val="white"/>
                </a:solidFill>
                <a:latin typeface="微软雅黑" panose="020B0503020204020204" pitchFamily="34" charset="-122"/>
                <a:ea typeface="微软雅黑" panose="020B0503020204020204" pitchFamily="34" charset="-122"/>
              </a:rPr>
              <a:t>12</a:t>
            </a:r>
            <a:r>
              <a:rPr lang="zh-CN" altLang="en-US" sz="2400" dirty="0" smtClean="0">
                <a:solidFill>
                  <a:prstClr val="white"/>
                </a:solidFill>
                <a:latin typeface="微软雅黑" panose="020B0503020204020204" pitchFamily="34" charset="-122"/>
                <a:ea typeface="微软雅黑" panose="020B0503020204020204" pitchFamily="34" charset="-122"/>
              </a:rPr>
              <a:t>月</a:t>
            </a:r>
            <a:endParaRPr lang="en-US" altLang="zh-CN" sz="2400" dirty="0">
              <a:solidFill>
                <a:prstClr val="white"/>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81" y="461867"/>
            <a:ext cx="3039825" cy="53179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 name="矩形 125"/>
          <p:cNvSpPr/>
          <p:nvPr>
            <p:custDataLst>
              <p:tags r:id="rId1"/>
            </p:custDataLst>
          </p:nvPr>
        </p:nvSpPr>
        <p:spPr>
          <a:xfrm>
            <a:off x="6854825" y="3676015"/>
            <a:ext cx="1448435" cy="392430"/>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处室工作职能</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7" name="矩形 126"/>
          <p:cNvSpPr/>
          <p:nvPr>
            <p:custDataLst>
              <p:tags r:id="rId2"/>
            </p:custDataLst>
          </p:nvPr>
        </p:nvSpPr>
        <p:spPr>
          <a:xfrm>
            <a:off x="8315325" y="3676015"/>
            <a:ext cx="1260000" cy="392430"/>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总业务量</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8" name="矩形 127"/>
          <p:cNvSpPr/>
          <p:nvPr>
            <p:custDataLst>
              <p:tags r:id="rId3"/>
            </p:custDataLst>
          </p:nvPr>
        </p:nvSpPr>
        <p:spPr>
          <a:xfrm>
            <a:off x="9591675" y="3676015"/>
            <a:ext cx="1836000" cy="392430"/>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日均业务量</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9" name="矩形 128"/>
          <p:cNvSpPr/>
          <p:nvPr>
            <p:custDataLst>
              <p:tags r:id="rId4"/>
            </p:custDataLst>
          </p:nvPr>
        </p:nvSpPr>
        <p:spPr>
          <a:xfrm>
            <a:off x="6854825" y="4103370"/>
            <a:ext cx="1448435" cy="301625"/>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交易指令</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30" name="矩形 129"/>
          <p:cNvSpPr/>
          <p:nvPr>
            <p:custDataLst>
              <p:tags r:id="rId5"/>
            </p:custDataLst>
          </p:nvPr>
        </p:nvSpPr>
        <p:spPr>
          <a:xfrm>
            <a:off x="8315325" y="4103370"/>
            <a:ext cx="1260000" cy="301625"/>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155537笔</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31" name="矩形 130"/>
          <p:cNvSpPr/>
          <p:nvPr>
            <p:custDataLst>
              <p:tags r:id="rId6"/>
            </p:custDataLst>
          </p:nvPr>
        </p:nvSpPr>
        <p:spPr>
          <a:xfrm>
            <a:off x="9591675" y="4103370"/>
            <a:ext cx="1836000" cy="301625"/>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646笔</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32" name="矩形 131"/>
          <p:cNvSpPr/>
          <p:nvPr>
            <p:custDataLst>
              <p:tags r:id="rId7"/>
            </p:custDataLst>
          </p:nvPr>
        </p:nvSpPr>
        <p:spPr>
          <a:xfrm>
            <a:off x="6854825" y="4439920"/>
            <a:ext cx="1448435" cy="302260"/>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非交易指令</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33" name="矩形 132"/>
          <p:cNvSpPr/>
          <p:nvPr>
            <p:custDataLst>
              <p:tags r:id="rId8"/>
            </p:custDataLst>
          </p:nvPr>
        </p:nvSpPr>
        <p:spPr>
          <a:xfrm>
            <a:off x="8315237" y="4439920"/>
            <a:ext cx="1260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26667笔</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34" name="矩形 133"/>
          <p:cNvSpPr/>
          <p:nvPr>
            <p:custDataLst>
              <p:tags r:id="rId9"/>
            </p:custDataLst>
          </p:nvPr>
        </p:nvSpPr>
        <p:spPr>
          <a:xfrm>
            <a:off x="9591675" y="4439920"/>
            <a:ext cx="1836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111笔</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35" name="矩形 134"/>
          <p:cNvSpPr/>
          <p:nvPr>
            <p:custDataLst>
              <p:tags r:id="rId10"/>
            </p:custDataLst>
          </p:nvPr>
        </p:nvSpPr>
        <p:spPr>
          <a:xfrm>
            <a:off x="6854825" y="4777105"/>
            <a:ext cx="1448435" cy="302260"/>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资金调整</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36" name="矩形 135"/>
          <p:cNvSpPr/>
          <p:nvPr>
            <p:custDataLst>
              <p:tags r:id="rId11"/>
            </p:custDataLst>
          </p:nvPr>
        </p:nvSpPr>
        <p:spPr>
          <a:xfrm>
            <a:off x="8315237" y="4777105"/>
            <a:ext cx="1260000" cy="302260"/>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86684笔</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37" name="矩形 136"/>
          <p:cNvSpPr/>
          <p:nvPr>
            <p:custDataLst>
              <p:tags r:id="rId12"/>
            </p:custDataLst>
          </p:nvPr>
        </p:nvSpPr>
        <p:spPr>
          <a:xfrm>
            <a:off x="9591675" y="4777105"/>
            <a:ext cx="1836000" cy="302260"/>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360笔</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38" name="矩形 137"/>
          <p:cNvSpPr/>
          <p:nvPr>
            <p:custDataLst>
              <p:tags r:id="rId13"/>
            </p:custDataLst>
          </p:nvPr>
        </p:nvSpPr>
        <p:spPr>
          <a:xfrm>
            <a:off x="6854825" y="5114290"/>
            <a:ext cx="1448435" cy="302260"/>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清算管理</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39" name="矩形 138"/>
          <p:cNvSpPr/>
          <p:nvPr>
            <p:custDataLst>
              <p:tags r:id="rId14"/>
            </p:custDataLst>
          </p:nvPr>
        </p:nvSpPr>
        <p:spPr>
          <a:xfrm>
            <a:off x="8315237" y="5114290"/>
            <a:ext cx="1260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264847笔</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40" name="矩形 139"/>
          <p:cNvSpPr/>
          <p:nvPr>
            <p:custDataLst>
              <p:tags r:id="rId15"/>
            </p:custDataLst>
          </p:nvPr>
        </p:nvSpPr>
        <p:spPr>
          <a:xfrm>
            <a:off x="9591675" y="5114290"/>
            <a:ext cx="1836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1099笔</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41" name="矩形 140"/>
          <p:cNvSpPr/>
          <p:nvPr>
            <p:custDataLst>
              <p:tags r:id="rId16"/>
            </p:custDataLst>
          </p:nvPr>
        </p:nvSpPr>
        <p:spPr>
          <a:xfrm>
            <a:off x="6854825" y="5451475"/>
            <a:ext cx="1448435" cy="302260"/>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交易类账户</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42" name="矩形 141"/>
          <p:cNvSpPr/>
          <p:nvPr>
            <p:custDataLst>
              <p:tags r:id="rId17"/>
            </p:custDataLst>
          </p:nvPr>
        </p:nvSpPr>
        <p:spPr>
          <a:xfrm>
            <a:off x="8315237" y="5451475"/>
            <a:ext cx="1260000" cy="302260"/>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8044个</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43" name="矩形 142"/>
          <p:cNvSpPr/>
          <p:nvPr>
            <p:custDataLst>
              <p:tags r:id="rId18"/>
            </p:custDataLst>
          </p:nvPr>
        </p:nvSpPr>
        <p:spPr>
          <a:xfrm>
            <a:off x="9591675" y="5451475"/>
            <a:ext cx="1836000" cy="302260"/>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34个</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44" name="矩形 143"/>
          <p:cNvSpPr/>
          <p:nvPr>
            <p:custDataLst>
              <p:tags r:id="rId19"/>
            </p:custDataLst>
          </p:nvPr>
        </p:nvSpPr>
        <p:spPr>
          <a:xfrm>
            <a:off x="6854825" y="5788660"/>
            <a:ext cx="1448435" cy="302260"/>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系统数据维护</a:t>
            </a:r>
            <a:endParaRPr kumimoji="0" lang="zh-CN" altLang="en-US" sz="12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45" name="矩形 144"/>
          <p:cNvSpPr/>
          <p:nvPr>
            <p:custDataLst>
              <p:tags r:id="rId20"/>
            </p:custDataLst>
          </p:nvPr>
        </p:nvSpPr>
        <p:spPr>
          <a:xfrm>
            <a:off x="8315237" y="5788660"/>
            <a:ext cx="1260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1820项</a:t>
            </a:r>
            <a:endParaRPr kumimoji="0" lang="zh-CN" altLang="en-US" sz="12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146" name="矩形 145"/>
          <p:cNvSpPr/>
          <p:nvPr>
            <p:custDataLst>
              <p:tags r:id="rId21"/>
            </p:custDataLst>
          </p:nvPr>
        </p:nvSpPr>
        <p:spPr>
          <a:xfrm>
            <a:off x="9591675" y="5788660"/>
            <a:ext cx="1836000" cy="302260"/>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8项</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4" name="文本占位符 2"/>
          <p:cNvSpPr txBox="1"/>
          <p:nvPr>
            <p:custDataLst>
              <p:tags r:id="rId22"/>
            </p:custDataLst>
          </p:nvPr>
        </p:nvSpPr>
        <p:spPr>
          <a:xfrm>
            <a:off x="713740" y="1315085"/>
            <a:ext cx="10662920" cy="1362710"/>
          </a:xfrm>
          <a:prstGeom prst="rect">
            <a:avLst/>
          </a:prstGeom>
        </p:spPr>
        <p:txBody>
          <a:bodyPr/>
          <a:lstStyle>
            <a:lvl1pPr marL="0" indent="0" algn="l" defTabSz="914400" rtl="0" eaLnBrk="1" latinLnBrk="0" hangingPunct="1">
              <a:lnSpc>
                <a:spcPct val="90000"/>
              </a:lnSpc>
              <a:spcBef>
                <a:spcPts val="1000"/>
              </a:spcBef>
              <a:buFontTx/>
              <a:buNone/>
              <a:defRPr sz="22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1000"/>
              </a:spcBef>
              <a:spcAft>
                <a:spcPts val="0"/>
              </a:spcAft>
              <a:buClr>
                <a:srgbClr val="ED7D31"/>
              </a:buClr>
              <a:buSzTx/>
              <a:buFontTx/>
              <a:buNone/>
              <a:defRPr/>
            </a:pPr>
            <a:r>
              <a:rPr lang="en-US" altLang="zh-CN" sz="2000" b="1" kern="0" noProof="0" dirty="0">
                <a:ln>
                  <a:noFill/>
                </a:ln>
                <a:solidFill>
                  <a:prstClr val="black"/>
                </a:solidFill>
                <a:effectLst/>
                <a:uLnTx/>
                <a:uFillTx/>
                <a:latin typeface="Calibri" panose="020F0502020204030204" pitchFamily="34" charset="0"/>
                <a:cs typeface="Times New Roman" panose="02020603050405020304" pitchFamily="18" charset="0"/>
                <a:sym typeface="Calibri" panose="020F0502020204030204" pitchFamily="34" charset="0"/>
              </a:rPr>
              <a:t>         </a:t>
            </a:r>
            <a:r>
              <a:rPr kumimoji="0" lang="zh-CN" altLang="en-US" sz="2000" i="0" u="none" strike="noStrike" kern="100" cap="none" spc="0" normalizeH="0" baseline="0" dirty="0">
                <a:sym typeface="Calibri" panose="020F0502020204030204" pitchFamily="34" charset="0"/>
              </a:rPr>
              <a:t>2022年，全年共处理业务</a:t>
            </a:r>
            <a:r>
              <a:rPr kumimoji="0" lang="zh-CN" altLang="en-US" sz="2000" b="1" i="0" u="none" strike="noStrike" kern="100" cap="none" spc="0" normalizeH="0" baseline="0" dirty="0">
                <a:solidFill>
                  <a:srgbClr val="A00000"/>
                </a:solidFill>
                <a:sym typeface="Calibri" panose="020F0502020204030204" pitchFamily="34" charset="0"/>
              </a:rPr>
              <a:t>54万余笔</a:t>
            </a:r>
            <a:r>
              <a:rPr kumimoji="0" lang="zh-CN" altLang="en-US" sz="2000" i="0" u="none" strike="noStrike" kern="100" cap="none" spc="0" normalizeH="0" baseline="0" dirty="0">
                <a:sym typeface="Calibri" panose="020F0502020204030204" pitchFamily="34" charset="0"/>
              </a:rPr>
              <a:t>，日均</a:t>
            </a:r>
            <a:r>
              <a:rPr kumimoji="0" lang="zh-CN" altLang="en-US" sz="2000" b="1" i="0" u="none" strike="noStrike" kern="100" cap="none" spc="0" normalizeH="0" baseline="0" dirty="0">
                <a:solidFill>
                  <a:srgbClr val="A00000"/>
                </a:solidFill>
                <a:sym typeface="Calibri" panose="020F0502020204030204" pitchFamily="34" charset="0"/>
              </a:rPr>
              <a:t>2256笔</a:t>
            </a:r>
            <a:r>
              <a:rPr kumimoji="0" lang="zh-CN" altLang="en-US" sz="2000" i="0" u="none" strike="noStrike" kern="100" cap="none" spc="0" normalizeH="0" baseline="0" dirty="0">
                <a:sym typeface="Calibri" panose="020F0502020204030204" pitchFamily="34" charset="0"/>
              </a:rPr>
              <a:t>。其中，交易指令15.5万余笔，日均646笔；非交易指令2.6万余笔，日均111笔；资金调整8.6万余笔，日均360笔；清算管理26.4万余笔，日均1099笔；账户业务管理维护8044个账户；系统数据维护1820项。</a:t>
            </a:r>
            <a:endParaRPr kumimoji="0" lang="zh-CN" altLang="en-US" sz="2000" i="0" u="none" strike="noStrike" kern="100" cap="none" spc="0" normalizeH="0" baseline="0" dirty="0">
              <a:sym typeface="Calibri" panose="020F0502020204030204" pitchFamily="34" charset="0"/>
            </a:endParaRPr>
          </a:p>
        </p:txBody>
      </p:sp>
      <p:grpSp>
        <p:nvGrpSpPr>
          <p:cNvPr id="67" name="组合 66"/>
          <p:cNvGrpSpPr/>
          <p:nvPr/>
        </p:nvGrpSpPr>
        <p:grpSpPr>
          <a:xfrm>
            <a:off x="7760292" y="2952712"/>
            <a:ext cx="2872195" cy="583730"/>
            <a:chOff x="2577192" y="3106084"/>
            <a:chExt cx="2872195" cy="583730"/>
          </a:xfrm>
        </p:grpSpPr>
        <p:pic>
          <p:nvPicPr>
            <p:cNvPr id="59" name="图片 58"/>
            <p:cNvPicPr>
              <a:picLocks noChangeAspect="1"/>
            </p:cNvPicPr>
            <p:nvPr>
              <p:custDataLst>
                <p:tags r:id="rId23"/>
              </p:custDataLst>
            </p:nvPr>
          </p:nvPicPr>
          <p:blipFill rotWithShape="1">
            <a:blip r:embed="rId24"/>
            <a:srcRect l="14122" t="24804" r="42162" b="31260"/>
            <a:stretch>
              <a:fillRect/>
            </a:stretch>
          </p:blipFill>
          <p:spPr>
            <a:xfrm>
              <a:off x="2577192" y="3106084"/>
              <a:ext cx="1446314" cy="484830"/>
            </a:xfrm>
            <a:prstGeom prst="rect">
              <a:avLst/>
            </a:prstGeom>
          </p:spPr>
        </p:pic>
        <p:sp>
          <p:nvSpPr>
            <p:cNvPr id="60" name="矩形 59"/>
            <p:cNvSpPr/>
            <p:nvPr>
              <p:custDataLst>
                <p:tags r:id="rId25"/>
              </p:custDataLst>
            </p:nvPr>
          </p:nvSpPr>
          <p:spPr>
            <a:xfrm>
              <a:off x="3713061" y="3192656"/>
              <a:ext cx="1736326" cy="415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B1906F"/>
                  </a:solidFill>
                  <a:effectLst/>
                  <a:uLnTx/>
                  <a:uFillTx/>
                  <a:latin typeface="微软雅黑" panose="020B0503020204020204" pitchFamily="34" charset="-122"/>
                  <a:ea typeface="微软雅黑" panose="020B0503020204020204" pitchFamily="34" charset="-122"/>
                  <a:cs typeface="+mn-cs"/>
                </a:rPr>
                <a:t>2022</a:t>
              </a:r>
              <a:endParaRPr kumimoji="0" lang="en-US" altLang="zh-CN" sz="3200" b="1" i="0" u="none" strike="noStrike" kern="1200" cap="none" spc="0" normalizeH="0" baseline="0" noProof="0" dirty="0">
                <a:ln>
                  <a:noFill/>
                </a:ln>
                <a:solidFill>
                  <a:srgbClr val="B1906F"/>
                </a:solidFill>
                <a:effectLst/>
                <a:uLnTx/>
                <a:uFillTx/>
                <a:latin typeface="微软雅黑" panose="020B0503020204020204" pitchFamily="34" charset="-122"/>
                <a:ea typeface="微软雅黑" panose="020B0503020204020204" pitchFamily="34" charset="-122"/>
                <a:cs typeface="+mn-cs"/>
              </a:endParaRPr>
            </a:p>
          </p:txBody>
        </p:sp>
        <p:sp>
          <p:nvSpPr>
            <p:cNvPr id="61" name="矩形: 圆角 60"/>
            <p:cNvSpPr/>
            <p:nvPr>
              <p:custDataLst>
                <p:tags r:id="rId26"/>
              </p:custDataLst>
            </p:nvPr>
          </p:nvSpPr>
          <p:spPr>
            <a:xfrm>
              <a:off x="2630566" y="3619801"/>
              <a:ext cx="2592000" cy="70013"/>
            </a:xfrm>
            <a:prstGeom prst="roundRect">
              <a:avLst>
                <a:gd name="adj" fmla="val 50000"/>
              </a:avLst>
            </a:prstGeom>
            <a:solidFill>
              <a:srgbClr val="0A8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dist"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6DD03"/>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 </a:t>
              </a:r>
              <a:endParaRPr kumimoji="0" lang="en-US" altLang="zh-CN" sz="2800" b="1" i="0" u="none" strike="noStrike" kern="1200" cap="none" spc="0" normalizeH="0" baseline="0" noProof="0" dirty="0">
                <a:ln>
                  <a:noFill/>
                </a:ln>
                <a:solidFill>
                  <a:srgbClr val="E6DD03"/>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sp>
        <p:nvSpPr>
          <p:cNvPr id="3" name="文本框 2"/>
          <p:cNvSpPr txBox="1"/>
          <p:nvPr>
            <p:custDataLst>
              <p:tags r:id="rId27"/>
            </p:custDataLst>
          </p:nvPr>
        </p:nvSpPr>
        <p:spPr>
          <a:xfrm>
            <a:off x="1098550" y="294429"/>
            <a:ext cx="1625600" cy="492125"/>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基本情况</a:t>
            </a:r>
            <a:endPar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58" name="图片 57"/>
          <p:cNvPicPr>
            <a:picLocks noChangeAspect="1"/>
          </p:cNvPicPr>
          <p:nvPr>
            <p:custDataLst>
              <p:tags r:id="rId28"/>
            </p:custDataLst>
          </p:nvPr>
        </p:nvPicPr>
        <p:blipFill rotWithShape="1">
          <a:blip r:embed="rId29" cstate="print">
            <a:duotone>
              <a:schemeClr val="bg2">
                <a:shade val="45000"/>
                <a:satMod val="135000"/>
              </a:schemeClr>
              <a:prstClr val="white"/>
            </a:duotone>
            <a:extLst>
              <a:ext uri="{28A0092B-C50C-407E-A947-70E740481C1C}">
                <a14:useLocalDpi xmlns:a14="http://schemas.microsoft.com/office/drawing/2010/main" val="0"/>
              </a:ext>
            </a:extLst>
          </a:blip>
          <a:srcRect r="38408" b="8618"/>
          <a:stretch>
            <a:fillRect/>
          </a:stretch>
        </p:blipFill>
        <p:spPr>
          <a:xfrm>
            <a:off x="71120" y="2581275"/>
            <a:ext cx="8285480" cy="3726815"/>
          </a:xfrm>
          <a:prstGeom prst="rect">
            <a:avLst/>
          </a:prstGeom>
          <a:noFill/>
        </p:spPr>
      </p:pic>
      <p:sp>
        <p:nvSpPr>
          <p:cNvPr id="18" name="文本框 17"/>
          <p:cNvSpPr txBox="1"/>
          <p:nvPr>
            <p:custDataLst>
              <p:tags r:id="rId30"/>
            </p:custDataLst>
          </p:nvPr>
        </p:nvSpPr>
        <p:spPr>
          <a:xfrm>
            <a:off x="3026918" y="4081780"/>
            <a:ext cx="1247571" cy="398780"/>
          </a:xfrm>
          <a:prstGeom prst="rect">
            <a:avLst/>
          </a:prstGeom>
          <a:noFill/>
          <a:effectLst/>
        </p:spPr>
        <p:txBody>
          <a:bodyPr wrap="square">
            <a:spAutoFit/>
          </a:bodyPr>
          <a:lstStyle>
            <a:defPPr>
              <a:defRPr lang="zh-CN"/>
            </a:defPPr>
            <a:lvl1pPr>
              <a:defRPr sz="2000" b="1">
                <a:ln w="9525">
                  <a:solidFill>
                    <a:srgbClr val="60C3A0"/>
                  </a:solidFill>
                  <a:prstDash val="solid"/>
                </a:ln>
                <a:solidFill>
                  <a:srgbClr val="10B386"/>
                </a:solidFill>
                <a:latin typeface="Calibri" panose="020F050202020403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B1906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两个建设</a:t>
            </a:r>
            <a:endParaRPr kumimoji="0" lang="en-US" altLang="zh-CN" b="1" i="0" u="none" strike="noStrike" kern="1200" cap="none" spc="0" normalizeH="0" baseline="0" noProof="0" dirty="0">
              <a:ln>
                <a:noFill/>
              </a:ln>
              <a:solidFill>
                <a:srgbClr val="B1906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9" name="文本框 18"/>
          <p:cNvSpPr txBox="1"/>
          <p:nvPr>
            <p:custDataLst>
              <p:tags r:id="rId31"/>
            </p:custDataLst>
          </p:nvPr>
        </p:nvSpPr>
        <p:spPr>
          <a:xfrm>
            <a:off x="2202815" y="2971165"/>
            <a:ext cx="2568575" cy="398780"/>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9895B"/>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三大目标</a:t>
            </a:r>
            <a:endParaRPr kumimoji="0" lang="en-US" altLang="zh-CN" sz="2000" b="1" i="0" u="none" strike="noStrike" kern="1200" cap="none" spc="0" normalizeH="0" baseline="0" noProof="0" dirty="0">
              <a:ln>
                <a:noFill/>
              </a:ln>
              <a:solidFill>
                <a:srgbClr val="09895B"/>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66" name="组合 65"/>
          <p:cNvGrpSpPr/>
          <p:nvPr/>
        </p:nvGrpSpPr>
        <p:grpSpPr>
          <a:xfrm>
            <a:off x="3726815" y="4501515"/>
            <a:ext cx="2369185" cy="566420"/>
            <a:chOff x="4127185" y="5610750"/>
            <a:chExt cx="2683426" cy="566514"/>
          </a:xfrm>
        </p:grpSpPr>
        <p:sp>
          <p:nvSpPr>
            <p:cNvPr id="20" name="矩形: 圆角 19"/>
            <p:cNvSpPr/>
            <p:nvPr>
              <p:custDataLst>
                <p:tags r:id="rId32"/>
              </p:custDataLst>
            </p:nvPr>
          </p:nvSpPr>
          <p:spPr>
            <a:xfrm>
              <a:off x="4127185" y="5610750"/>
              <a:ext cx="2683426" cy="566514"/>
            </a:xfrm>
            <a:prstGeom prst="roundRect">
              <a:avLst/>
            </a:prstGeom>
            <a:gradFill>
              <a:gsLst>
                <a:gs pos="0">
                  <a:schemeClr val="accent4">
                    <a:lumMod val="110000"/>
                    <a:satMod val="105000"/>
                    <a:tint val="67000"/>
                  </a:schemeClr>
                </a:gs>
                <a:gs pos="12000">
                  <a:schemeClr val="accent4">
                    <a:lumMod val="105000"/>
                    <a:satMod val="103000"/>
                    <a:tint val="73000"/>
                  </a:schemeClr>
                </a:gs>
                <a:gs pos="0">
                  <a:schemeClr val="accent3">
                    <a:lumMod val="90000"/>
                  </a:schemeClr>
                </a:gs>
                <a:gs pos="47000">
                  <a:srgbClr val="B08254"/>
                </a:gs>
              </a:gsLst>
              <a:lin ang="18900000" scaled="0"/>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1" name="connection-system_73681"/>
            <p:cNvSpPr/>
            <p:nvPr>
              <p:custDataLst>
                <p:tags r:id="rId33"/>
              </p:custDataLst>
            </p:nvPr>
          </p:nvSpPr>
          <p:spPr>
            <a:xfrm>
              <a:off x="6275367" y="5653300"/>
              <a:ext cx="408513" cy="380145"/>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4" name="文本框 23"/>
            <p:cNvSpPr txBox="1"/>
            <p:nvPr>
              <p:custDataLst>
                <p:tags r:id="rId34"/>
              </p:custDataLst>
            </p:nvPr>
          </p:nvSpPr>
          <p:spPr>
            <a:xfrm>
              <a:off x="4127185" y="5717849"/>
              <a:ext cx="2251441" cy="3988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1"/>
                  </a:solidFill>
                  <a:latin typeface="Calibri" panose="020F0502020204030204" pitchFamily="34" charset="0"/>
                  <a:ea typeface="微软雅黑" panose="020B0503020204020204" pitchFamily="34" charset="-122"/>
                  <a:sym typeface="Calibri" panose="020F0502020204030204" pitchFamily="34" charset="0"/>
                </a:rPr>
                <a:t>制度</a:t>
              </a:r>
              <a:r>
                <a:rPr kumimoji="0" lang="zh-CN" altLang="en-US" sz="2000" b="1" i="0"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建设</a:t>
              </a:r>
              <a:endParaRPr kumimoji="0" lang="zh-CN" altLang="en-US" sz="2000" b="1" i="0"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grpSp>
        <p:nvGrpSpPr>
          <p:cNvPr id="65" name="组合 64"/>
          <p:cNvGrpSpPr/>
          <p:nvPr/>
        </p:nvGrpSpPr>
        <p:grpSpPr>
          <a:xfrm>
            <a:off x="932180" y="4501515"/>
            <a:ext cx="2369185" cy="563880"/>
            <a:chOff x="1332921" y="5610750"/>
            <a:chExt cx="2683426" cy="564084"/>
          </a:xfrm>
        </p:grpSpPr>
        <p:sp>
          <p:nvSpPr>
            <p:cNvPr id="22" name="矩形: 圆角 18"/>
            <p:cNvSpPr/>
            <p:nvPr>
              <p:custDataLst>
                <p:tags r:id="rId35"/>
              </p:custDataLst>
            </p:nvPr>
          </p:nvSpPr>
          <p:spPr>
            <a:xfrm>
              <a:off x="1332921" y="5610750"/>
              <a:ext cx="2683426" cy="564084"/>
            </a:xfrm>
            <a:prstGeom prst="roundRect">
              <a:avLst/>
            </a:prstGeom>
            <a:gradFill>
              <a:gsLst>
                <a:gs pos="0">
                  <a:schemeClr val="accent3">
                    <a:lumMod val="90000"/>
                  </a:schemeClr>
                </a:gs>
                <a:gs pos="88000">
                  <a:srgbClr val="B08254"/>
                </a:gs>
              </a:gsLst>
              <a:lin ang="2700000" scaled="0"/>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3" name="iconfont-10484-5124629"/>
            <p:cNvSpPr/>
            <p:nvPr>
              <p:custDataLst>
                <p:tags r:id="rId36"/>
              </p:custDataLst>
            </p:nvPr>
          </p:nvSpPr>
          <p:spPr>
            <a:xfrm>
              <a:off x="3435490" y="5675482"/>
              <a:ext cx="410255" cy="412916"/>
            </a:xfrm>
            <a:custGeom>
              <a:avLst/>
              <a:gdLst>
                <a:gd name="T0" fmla="*/ 6906 w 11242"/>
                <a:gd name="T1" fmla="*/ 2046 h 11312"/>
                <a:gd name="T2" fmla="*/ 5077 w 11242"/>
                <a:gd name="T3" fmla="*/ 217 h 11312"/>
                <a:gd name="T4" fmla="*/ 5613 w 11242"/>
                <a:gd name="T5" fmla="*/ 2910 h 11312"/>
                <a:gd name="T6" fmla="*/ 6695 w 11242"/>
                <a:gd name="T7" fmla="*/ 3612 h 11312"/>
                <a:gd name="T8" fmla="*/ 6065 w 11242"/>
                <a:gd name="T9" fmla="*/ 3714 h 11312"/>
                <a:gd name="T10" fmla="*/ 5161 w 11242"/>
                <a:gd name="T11" fmla="*/ 3710 h 11312"/>
                <a:gd name="T12" fmla="*/ 4531 w 11242"/>
                <a:gd name="T13" fmla="*/ 3608 h 11312"/>
                <a:gd name="T14" fmla="*/ 3517 w 11242"/>
                <a:gd name="T15" fmla="*/ 6710 h 11312"/>
                <a:gd name="T16" fmla="*/ 4241 w 11242"/>
                <a:gd name="T17" fmla="*/ 7110 h 11312"/>
                <a:gd name="T18" fmla="*/ 5231 w 11242"/>
                <a:gd name="T19" fmla="*/ 11310 h 11312"/>
                <a:gd name="T20" fmla="*/ 6693 w 11242"/>
                <a:gd name="T21" fmla="*/ 10674 h 11312"/>
                <a:gd name="T22" fmla="*/ 7361 w 11242"/>
                <a:gd name="T23" fmla="*/ 7110 h 11312"/>
                <a:gd name="T24" fmla="*/ 7709 w 11242"/>
                <a:gd name="T25" fmla="*/ 6710 h 11312"/>
                <a:gd name="T26" fmla="*/ 9111 w 11242"/>
                <a:gd name="T27" fmla="*/ 2910 h 11312"/>
                <a:gd name="T28" fmla="*/ 10101 w 11242"/>
                <a:gd name="T29" fmla="*/ 520 h 11312"/>
                <a:gd name="T30" fmla="*/ 7711 w 11242"/>
                <a:gd name="T31" fmla="*/ 1510 h 11312"/>
                <a:gd name="T32" fmla="*/ 2115 w 11242"/>
                <a:gd name="T33" fmla="*/ 1512 h 11312"/>
                <a:gd name="T34" fmla="*/ 2115 w 11242"/>
                <a:gd name="T35" fmla="*/ 2912 h 11312"/>
                <a:gd name="T36" fmla="*/ 2115 w 11242"/>
                <a:gd name="T37" fmla="*/ 112 h 11312"/>
                <a:gd name="T38" fmla="*/ 11213 w 11242"/>
                <a:gd name="T39" fmla="*/ 6710 h 11312"/>
                <a:gd name="T40" fmla="*/ 10195 w 11242"/>
                <a:gd name="T41" fmla="*/ 3612 h 11312"/>
                <a:gd name="T42" fmla="*/ 9565 w 11242"/>
                <a:gd name="T43" fmla="*/ 3714 h 11312"/>
                <a:gd name="T44" fmla="*/ 8659 w 11242"/>
                <a:gd name="T45" fmla="*/ 3710 h 11312"/>
                <a:gd name="T46" fmla="*/ 8029 w 11242"/>
                <a:gd name="T47" fmla="*/ 3612 h 11312"/>
                <a:gd name="T48" fmla="*/ 8087 w 11242"/>
                <a:gd name="T49" fmla="*/ 4160 h 11312"/>
                <a:gd name="T50" fmla="*/ 8157 w 11242"/>
                <a:gd name="T51" fmla="*/ 7456 h 11312"/>
                <a:gd name="T52" fmla="*/ 8033 w 11242"/>
                <a:gd name="T53" fmla="*/ 9978 h 11312"/>
                <a:gd name="T54" fmla="*/ 9495 w 11242"/>
                <a:gd name="T55" fmla="*/ 10608 h 11312"/>
                <a:gd name="T56" fmla="*/ 10483 w 11242"/>
                <a:gd name="T57" fmla="*/ 7110 h 11312"/>
                <a:gd name="T58" fmla="*/ 11213 w 11242"/>
                <a:gd name="T59" fmla="*/ 6710 h 11312"/>
                <a:gd name="T60" fmla="*/ 3141 w 11242"/>
                <a:gd name="T61" fmla="*/ 4142 h 11312"/>
                <a:gd name="T62" fmla="*/ 3197 w 11242"/>
                <a:gd name="T63" fmla="*/ 3612 h 11312"/>
                <a:gd name="T64" fmla="*/ 2565 w 11242"/>
                <a:gd name="T65" fmla="*/ 3714 h 11312"/>
                <a:gd name="T66" fmla="*/ 1663 w 11242"/>
                <a:gd name="T67" fmla="*/ 3710 h 11312"/>
                <a:gd name="T68" fmla="*/ 1033 w 11242"/>
                <a:gd name="T69" fmla="*/ 3612 h 11312"/>
                <a:gd name="T70" fmla="*/ 13 w 11242"/>
                <a:gd name="T71" fmla="*/ 6710 h 11312"/>
                <a:gd name="T72" fmla="*/ 359 w 11242"/>
                <a:gd name="T73" fmla="*/ 7104 h 11312"/>
                <a:gd name="T74" fmla="*/ 1035 w 11242"/>
                <a:gd name="T75" fmla="*/ 9978 h 11312"/>
                <a:gd name="T76" fmla="*/ 2499 w 11242"/>
                <a:gd name="T77" fmla="*/ 10608 h 11312"/>
                <a:gd name="T78" fmla="*/ 3427 w 11242"/>
                <a:gd name="T79" fmla="*/ 7710 h 11312"/>
                <a:gd name="T80" fmla="*/ 2823 w 11242"/>
                <a:gd name="T81" fmla="*/ 6628 h 1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42" h="11312">
                  <a:moveTo>
                    <a:pt x="5613" y="2910"/>
                  </a:moveTo>
                  <a:cubicBezTo>
                    <a:pt x="6179" y="2910"/>
                    <a:pt x="6690" y="2569"/>
                    <a:pt x="6906" y="2046"/>
                  </a:cubicBezTo>
                  <a:cubicBezTo>
                    <a:pt x="7123" y="1523"/>
                    <a:pt x="7003" y="920"/>
                    <a:pt x="6603" y="520"/>
                  </a:cubicBezTo>
                  <a:cubicBezTo>
                    <a:pt x="6203" y="120"/>
                    <a:pt x="5600" y="0"/>
                    <a:pt x="5077" y="217"/>
                  </a:cubicBezTo>
                  <a:cubicBezTo>
                    <a:pt x="4554" y="433"/>
                    <a:pt x="4213" y="944"/>
                    <a:pt x="4213" y="1510"/>
                  </a:cubicBezTo>
                  <a:cubicBezTo>
                    <a:pt x="4213" y="2283"/>
                    <a:pt x="4840" y="2910"/>
                    <a:pt x="5613" y="2910"/>
                  </a:cubicBezTo>
                  <a:close/>
                  <a:moveTo>
                    <a:pt x="7391" y="4240"/>
                  </a:moveTo>
                  <a:cubicBezTo>
                    <a:pt x="7356" y="3882"/>
                    <a:pt x="7054" y="3610"/>
                    <a:pt x="6695" y="3612"/>
                  </a:cubicBezTo>
                  <a:lnTo>
                    <a:pt x="6313" y="3612"/>
                  </a:lnTo>
                  <a:cubicBezTo>
                    <a:pt x="6220" y="3612"/>
                    <a:pt x="6131" y="3648"/>
                    <a:pt x="6065" y="3714"/>
                  </a:cubicBezTo>
                  <a:lnTo>
                    <a:pt x="5613" y="4166"/>
                  </a:lnTo>
                  <a:lnTo>
                    <a:pt x="5161" y="3710"/>
                  </a:lnTo>
                  <a:cubicBezTo>
                    <a:pt x="5095" y="3644"/>
                    <a:pt x="5006" y="3608"/>
                    <a:pt x="4913" y="3608"/>
                  </a:cubicBezTo>
                  <a:lnTo>
                    <a:pt x="4531" y="3608"/>
                  </a:lnTo>
                  <a:cubicBezTo>
                    <a:pt x="4174" y="3606"/>
                    <a:pt x="3874" y="3874"/>
                    <a:pt x="3835" y="4228"/>
                  </a:cubicBezTo>
                  <a:lnTo>
                    <a:pt x="3517" y="6710"/>
                  </a:lnTo>
                  <a:cubicBezTo>
                    <a:pt x="3487" y="6921"/>
                    <a:pt x="3650" y="7110"/>
                    <a:pt x="3863" y="7110"/>
                  </a:cubicBezTo>
                  <a:lnTo>
                    <a:pt x="4241" y="7110"/>
                  </a:lnTo>
                  <a:lnTo>
                    <a:pt x="4535" y="10678"/>
                  </a:lnTo>
                  <a:cubicBezTo>
                    <a:pt x="4568" y="11037"/>
                    <a:pt x="4870" y="11312"/>
                    <a:pt x="5231" y="11310"/>
                  </a:cubicBezTo>
                  <a:lnTo>
                    <a:pt x="5997" y="11310"/>
                  </a:lnTo>
                  <a:cubicBezTo>
                    <a:pt x="6358" y="11309"/>
                    <a:pt x="6660" y="11034"/>
                    <a:pt x="6693" y="10674"/>
                  </a:cubicBezTo>
                  <a:lnTo>
                    <a:pt x="6985" y="7110"/>
                  </a:lnTo>
                  <a:lnTo>
                    <a:pt x="7361" y="7110"/>
                  </a:lnTo>
                  <a:cubicBezTo>
                    <a:pt x="7462" y="7110"/>
                    <a:pt x="7558" y="7066"/>
                    <a:pt x="7625" y="6990"/>
                  </a:cubicBezTo>
                  <a:cubicBezTo>
                    <a:pt x="7693" y="6914"/>
                    <a:pt x="7724" y="6811"/>
                    <a:pt x="7709" y="6710"/>
                  </a:cubicBezTo>
                  <a:lnTo>
                    <a:pt x="7391" y="4240"/>
                  </a:lnTo>
                  <a:close/>
                  <a:moveTo>
                    <a:pt x="9111" y="2910"/>
                  </a:moveTo>
                  <a:cubicBezTo>
                    <a:pt x="9677" y="2910"/>
                    <a:pt x="10188" y="2569"/>
                    <a:pt x="10404" y="2046"/>
                  </a:cubicBezTo>
                  <a:cubicBezTo>
                    <a:pt x="10621" y="1523"/>
                    <a:pt x="10501" y="920"/>
                    <a:pt x="10101" y="520"/>
                  </a:cubicBezTo>
                  <a:cubicBezTo>
                    <a:pt x="9701" y="120"/>
                    <a:pt x="9098" y="0"/>
                    <a:pt x="8575" y="217"/>
                  </a:cubicBezTo>
                  <a:cubicBezTo>
                    <a:pt x="8052" y="433"/>
                    <a:pt x="7711" y="944"/>
                    <a:pt x="7711" y="1510"/>
                  </a:cubicBezTo>
                  <a:cubicBezTo>
                    <a:pt x="7711" y="2283"/>
                    <a:pt x="8338" y="2910"/>
                    <a:pt x="9111" y="2910"/>
                  </a:cubicBezTo>
                  <a:close/>
                  <a:moveTo>
                    <a:pt x="2115" y="1512"/>
                  </a:moveTo>
                  <a:close/>
                  <a:moveTo>
                    <a:pt x="715" y="1512"/>
                  </a:moveTo>
                  <a:cubicBezTo>
                    <a:pt x="715" y="2285"/>
                    <a:pt x="1342" y="2912"/>
                    <a:pt x="2115" y="2912"/>
                  </a:cubicBezTo>
                  <a:cubicBezTo>
                    <a:pt x="2888" y="2912"/>
                    <a:pt x="3515" y="2285"/>
                    <a:pt x="3515" y="1512"/>
                  </a:cubicBezTo>
                  <a:cubicBezTo>
                    <a:pt x="3515" y="739"/>
                    <a:pt x="2888" y="112"/>
                    <a:pt x="2115" y="112"/>
                  </a:cubicBezTo>
                  <a:cubicBezTo>
                    <a:pt x="1342" y="112"/>
                    <a:pt x="715" y="739"/>
                    <a:pt x="715" y="1512"/>
                  </a:cubicBezTo>
                  <a:close/>
                  <a:moveTo>
                    <a:pt x="11213" y="6710"/>
                  </a:moveTo>
                  <a:lnTo>
                    <a:pt x="10889" y="4242"/>
                  </a:lnTo>
                  <a:cubicBezTo>
                    <a:pt x="10855" y="3884"/>
                    <a:pt x="10554" y="3611"/>
                    <a:pt x="10195" y="3612"/>
                  </a:cubicBezTo>
                  <a:lnTo>
                    <a:pt x="9813" y="3612"/>
                  </a:lnTo>
                  <a:cubicBezTo>
                    <a:pt x="9720" y="3612"/>
                    <a:pt x="9631" y="3648"/>
                    <a:pt x="9565" y="3714"/>
                  </a:cubicBezTo>
                  <a:lnTo>
                    <a:pt x="9113" y="4166"/>
                  </a:lnTo>
                  <a:lnTo>
                    <a:pt x="8659" y="3710"/>
                  </a:lnTo>
                  <a:cubicBezTo>
                    <a:pt x="8593" y="3646"/>
                    <a:pt x="8505" y="3611"/>
                    <a:pt x="8413" y="3612"/>
                  </a:cubicBezTo>
                  <a:lnTo>
                    <a:pt x="8029" y="3612"/>
                  </a:lnTo>
                  <a:cubicBezTo>
                    <a:pt x="7987" y="3615"/>
                    <a:pt x="7946" y="3623"/>
                    <a:pt x="7905" y="3634"/>
                  </a:cubicBezTo>
                  <a:cubicBezTo>
                    <a:pt x="8001" y="3795"/>
                    <a:pt x="8063" y="3974"/>
                    <a:pt x="8087" y="4160"/>
                  </a:cubicBezTo>
                  <a:lnTo>
                    <a:pt x="8413" y="6626"/>
                  </a:lnTo>
                  <a:cubicBezTo>
                    <a:pt x="8452" y="6927"/>
                    <a:pt x="8359" y="7230"/>
                    <a:pt x="8157" y="7456"/>
                  </a:cubicBezTo>
                  <a:cubicBezTo>
                    <a:pt x="8058" y="7566"/>
                    <a:pt x="7937" y="7652"/>
                    <a:pt x="7801" y="7710"/>
                  </a:cubicBezTo>
                  <a:lnTo>
                    <a:pt x="8033" y="9978"/>
                  </a:lnTo>
                  <a:cubicBezTo>
                    <a:pt x="8068" y="10336"/>
                    <a:pt x="8369" y="10609"/>
                    <a:pt x="8729" y="10608"/>
                  </a:cubicBezTo>
                  <a:lnTo>
                    <a:pt x="9495" y="10608"/>
                  </a:lnTo>
                  <a:cubicBezTo>
                    <a:pt x="9857" y="10608"/>
                    <a:pt x="10159" y="10332"/>
                    <a:pt x="10191" y="9972"/>
                  </a:cubicBezTo>
                  <a:lnTo>
                    <a:pt x="10483" y="7110"/>
                  </a:lnTo>
                  <a:lnTo>
                    <a:pt x="10861" y="7110"/>
                  </a:lnTo>
                  <a:cubicBezTo>
                    <a:pt x="11076" y="7112"/>
                    <a:pt x="11242" y="6923"/>
                    <a:pt x="11213" y="6710"/>
                  </a:cubicBezTo>
                  <a:close/>
                  <a:moveTo>
                    <a:pt x="2823" y="6628"/>
                  </a:moveTo>
                  <a:lnTo>
                    <a:pt x="3141" y="4142"/>
                  </a:lnTo>
                  <a:cubicBezTo>
                    <a:pt x="3162" y="3962"/>
                    <a:pt x="3221" y="3789"/>
                    <a:pt x="3315" y="3634"/>
                  </a:cubicBezTo>
                  <a:cubicBezTo>
                    <a:pt x="3277" y="3622"/>
                    <a:pt x="3237" y="3615"/>
                    <a:pt x="3197" y="3612"/>
                  </a:cubicBezTo>
                  <a:lnTo>
                    <a:pt x="2813" y="3612"/>
                  </a:lnTo>
                  <a:cubicBezTo>
                    <a:pt x="2720" y="3612"/>
                    <a:pt x="2631" y="3648"/>
                    <a:pt x="2565" y="3714"/>
                  </a:cubicBezTo>
                  <a:lnTo>
                    <a:pt x="2113" y="4166"/>
                  </a:lnTo>
                  <a:lnTo>
                    <a:pt x="1663" y="3710"/>
                  </a:lnTo>
                  <a:cubicBezTo>
                    <a:pt x="1596" y="3645"/>
                    <a:pt x="1506" y="3610"/>
                    <a:pt x="1413" y="3612"/>
                  </a:cubicBezTo>
                  <a:lnTo>
                    <a:pt x="1033" y="3612"/>
                  </a:lnTo>
                  <a:cubicBezTo>
                    <a:pt x="676" y="3609"/>
                    <a:pt x="375" y="3877"/>
                    <a:pt x="337" y="4232"/>
                  </a:cubicBezTo>
                  <a:lnTo>
                    <a:pt x="13" y="6710"/>
                  </a:lnTo>
                  <a:cubicBezTo>
                    <a:pt x="0" y="6809"/>
                    <a:pt x="30" y="6909"/>
                    <a:pt x="97" y="6984"/>
                  </a:cubicBezTo>
                  <a:cubicBezTo>
                    <a:pt x="163" y="7060"/>
                    <a:pt x="258" y="7104"/>
                    <a:pt x="359" y="7104"/>
                  </a:cubicBezTo>
                  <a:lnTo>
                    <a:pt x="743" y="7104"/>
                  </a:lnTo>
                  <a:lnTo>
                    <a:pt x="1035" y="9978"/>
                  </a:lnTo>
                  <a:cubicBezTo>
                    <a:pt x="1070" y="10336"/>
                    <a:pt x="1371" y="10609"/>
                    <a:pt x="1731" y="10608"/>
                  </a:cubicBezTo>
                  <a:lnTo>
                    <a:pt x="2499" y="10608"/>
                  </a:lnTo>
                  <a:cubicBezTo>
                    <a:pt x="2860" y="10607"/>
                    <a:pt x="3162" y="10332"/>
                    <a:pt x="3195" y="9972"/>
                  </a:cubicBezTo>
                  <a:lnTo>
                    <a:pt x="3427" y="7710"/>
                  </a:lnTo>
                  <a:cubicBezTo>
                    <a:pt x="3294" y="7651"/>
                    <a:pt x="3174" y="7566"/>
                    <a:pt x="3075" y="7460"/>
                  </a:cubicBezTo>
                  <a:cubicBezTo>
                    <a:pt x="2875" y="7232"/>
                    <a:pt x="2783" y="6929"/>
                    <a:pt x="2823" y="66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5" name="文本框 24"/>
            <p:cNvSpPr txBox="1"/>
            <p:nvPr>
              <p:custDataLst>
                <p:tags r:id="rId37"/>
              </p:custDataLst>
            </p:nvPr>
          </p:nvSpPr>
          <p:spPr>
            <a:xfrm>
              <a:off x="1443759" y="5717849"/>
              <a:ext cx="2018578" cy="3989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prstClr val="white"/>
                  </a:solidFill>
                  <a:effectLst/>
                  <a:uLnTx/>
                  <a:uFillTx/>
                  <a:latin typeface="Calibri" panose="020F0502020204030204" pitchFamily="34" charset="0"/>
                  <a:ea typeface="微软雅黑" panose="020B0503020204020204" pitchFamily="34" charset="-122"/>
                  <a:sym typeface="Calibri" panose="020F0502020204030204" pitchFamily="34" charset="0"/>
                </a:rPr>
                <a:t>系统</a:t>
              </a:r>
              <a:r>
                <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建设</a:t>
              </a:r>
              <a:endPar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grpSp>
        <p:nvGrpSpPr>
          <p:cNvPr id="62" name="组合 61"/>
          <p:cNvGrpSpPr/>
          <p:nvPr/>
        </p:nvGrpSpPr>
        <p:grpSpPr>
          <a:xfrm>
            <a:off x="613410" y="3368040"/>
            <a:ext cx="1950085" cy="561975"/>
            <a:chOff x="1004487" y="4167804"/>
            <a:chExt cx="2219135" cy="561685"/>
          </a:xfrm>
        </p:grpSpPr>
        <p:sp>
          <p:nvSpPr>
            <p:cNvPr id="26" name="矩形: 圆角 11"/>
            <p:cNvSpPr/>
            <p:nvPr>
              <p:custDataLst>
                <p:tags r:id="rId38"/>
              </p:custDataLst>
            </p:nvPr>
          </p:nvSpPr>
          <p:spPr>
            <a:xfrm>
              <a:off x="1172686" y="4167804"/>
              <a:ext cx="2050936" cy="561685"/>
            </a:xfrm>
            <a:prstGeom prst="roundRect">
              <a:avLst/>
            </a:prstGeom>
            <a:gradFill>
              <a:gsLst>
                <a:gs pos="0">
                  <a:srgbClr val="B1906F"/>
                </a:gs>
                <a:gs pos="45000">
                  <a:srgbClr val="A28062">
                    <a:alpha val="100000"/>
                  </a:srgbClr>
                </a:gs>
                <a:gs pos="100000">
                  <a:schemeClr val="accent1"/>
                </a:gs>
              </a:gsLst>
              <a:lin ang="0" scaled="0"/>
            </a:gradFill>
            <a:ln>
              <a:solidFill>
                <a:schemeClr val="accent1">
                  <a:lumMod val="60000"/>
                  <a:lumOff val="40000"/>
                </a:schemeClr>
              </a:solidFill>
            </a:ln>
            <a:effectLst>
              <a:innerShdw blurRad="63500" dist="50800" dir="18900000">
                <a:prstClr val="black">
                  <a:alpha val="50000"/>
                </a:prstClr>
              </a:innerShdw>
            </a:effectLst>
            <a:scene3d>
              <a:camera prst="perspectiveRight"/>
              <a:lightRig rig="chilly"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7" name="database_149748"/>
            <p:cNvSpPr/>
            <p:nvPr>
              <p:custDataLst>
                <p:tags r:id="rId39"/>
              </p:custDataLst>
            </p:nvPr>
          </p:nvSpPr>
          <p:spPr>
            <a:xfrm>
              <a:off x="2676170" y="4282562"/>
              <a:ext cx="356459" cy="35595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28" name="文本框 27"/>
            <p:cNvSpPr txBox="1"/>
            <p:nvPr>
              <p:custDataLst>
                <p:tags r:id="rId40"/>
              </p:custDataLst>
            </p:nvPr>
          </p:nvSpPr>
          <p:spPr>
            <a:xfrm>
              <a:off x="1004487" y="4246149"/>
              <a:ext cx="1956018" cy="398574"/>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提质增效</a:t>
              </a:r>
              <a:endPar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grpSp>
        <p:nvGrpSpPr>
          <p:cNvPr id="64" name="组合 63"/>
          <p:cNvGrpSpPr/>
          <p:nvPr/>
        </p:nvGrpSpPr>
        <p:grpSpPr>
          <a:xfrm>
            <a:off x="2660215" y="3375025"/>
            <a:ext cx="1873050" cy="563880"/>
            <a:chOff x="3178421" y="4174681"/>
            <a:chExt cx="2131374" cy="564084"/>
          </a:xfrm>
          <a:gradFill>
            <a:gsLst>
              <a:gs pos="0">
                <a:srgbClr val="D7393D"/>
              </a:gs>
              <a:gs pos="100000">
                <a:srgbClr val="7A2029"/>
              </a:gs>
            </a:gsLst>
            <a:lin scaled="1"/>
          </a:gradFill>
        </p:grpSpPr>
        <p:sp>
          <p:nvSpPr>
            <p:cNvPr id="29" name="矩形: 圆角 12"/>
            <p:cNvSpPr/>
            <p:nvPr>
              <p:custDataLst>
                <p:tags r:id="rId41"/>
              </p:custDataLst>
            </p:nvPr>
          </p:nvSpPr>
          <p:spPr>
            <a:xfrm>
              <a:off x="3178421" y="4174681"/>
              <a:ext cx="2131374" cy="56408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30" name="pptx_318560"/>
            <p:cNvSpPr/>
            <p:nvPr>
              <p:custDataLst>
                <p:tags r:id="rId42"/>
              </p:custDataLst>
            </p:nvPr>
          </p:nvSpPr>
          <p:spPr>
            <a:xfrm>
              <a:off x="4815888" y="4238907"/>
              <a:ext cx="378001" cy="399613"/>
            </a:xfrm>
            <a:custGeom>
              <a:avLst/>
              <a:gdLst>
                <a:gd name="T0" fmla="*/ 4082 w 5689"/>
                <a:gd name="T1" fmla="*/ 0 h 6827"/>
                <a:gd name="T2" fmla="*/ 0 w 5689"/>
                <a:gd name="T3" fmla="*/ 0 h 6827"/>
                <a:gd name="T4" fmla="*/ 0 w 5689"/>
                <a:gd name="T5" fmla="*/ 6827 h 6827"/>
                <a:gd name="T6" fmla="*/ 5689 w 5689"/>
                <a:gd name="T7" fmla="*/ 6827 h 6827"/>
                <a:gd name="T8" fmla="*/ 5689 w 5689"/>
                <a:gd name="T9" fmla="*/ 1286 h 6827"/>
                <a:gd name="T10" fmla="*/ 4082 w 5689"/>
                <a:gd name="T11" fmla="*/ 0 h 6827"/>
                <a:gd name="T12" fmla="*/ 3129 w 5689"/>
                <a:gd name="T13" fmla="*/ 1138 h 6827"/>
                <a:gd name="T14" fmla="*/ 4267 w 5689"/>
                <a:gd name="T15" fmla="*/ 2276 h 6827"/>
                <a:gd name="T16" fmla="*/ 3129 w 5689"/>
                <a:gd name="T17" fmla="*/ 2276 h 6827"/>
                <a:gd name="T18" fmla="*/ 3129 w 5689"/>
                <a:gd name="T19" fmla="*/ 1138 h 6827"/>
                <a:gd name="T20" fmla="*/ 2844 w 5689"/>
                <a:gd name="T21" fmla="*/ 1422 h 6827"/>
                <a:gd name="T22" fmla="*/ 2844 w 5689"/>
                <a:gd name="T23" fmla="*/ 2560 h 6827"/>
                <a:gd name="T24" fmla="*/ 3982 w 5689"/>
                <a:gd name="T25" fmla="*/ 2560 h 6827"/>
                <a:gd name="T26" fmla="*/ 2844 w 5689"/>
                <a:gd name="T27" fmla="*/ 3698 h 6827"/>
                <a:gd name="T28" fmla="*/ 1707 w 5689"/>
                <a:gd name="T29" fmla="*/ 2560 h 6827"/>
                <a:gd name="T30" fmla="*/ 2844 w 5689"/>
                <a:gd name="T31" fmla="*/ 1422 h 6827"/>
                <a:gd name="T32" fmla="*/ 1991 w 5689"/>
                <a:gd name="T33" fmla="*/ 4267 h 6827"/>
                <a:gd name="T34" fmla="*/ 3698 w 5689"/>
                <a:gd name="T35" fmla="*/ 4267 h 6827"/>
                <a:gd name="T36" fmla="*/ 3982 w 5689"/>
                <a:gd name="T37" fmla="*/ 4551 h 6827"/>
                <a:gd name="T38" fmla="*/ 3698 w 5689"/>
                <a:gd name="T39" fmla="*/ 4836 h 6827"/>
                <a:gd name="T40" fmla="*/ 1991 w 5689"/>
                <a:gd name="T41" fmla="*/ 4836 h 6827"/>
                <a:gd name="T42" fmla="*/ 1707 w 5689"/>
                <a:gd name="T43" fmla="*/ 4551 h 6827"/>
                <a:gd name="T44" fmla="*/ 1991 w 5689"/>
                <a:gd name="T45" fmla="*/ 4267 h 6827"/>
                <a:gd name="T46" fmla="*/ 4267 w 5689"/>
                <a:gd name="T47" fmla="*/ 5973 h 6827"/>
                <a:gd name="T48" fmla="*/ 1422 w 5689"/>
                <a:gd name="T49" fmla="*/ 5973 h 6827"/>
                <a:gd name="T50" fmla="*/ 1138 w 5689"/>
                <a:gd name="T51" fmla="*/ 5689 h 6827"/>
                <a:gd name="T52" fmla="*/ 1422 w 5689"/>
                <a:gd name="T53" fmla="*/ 5404 h 6827"/>
                <a:gd name="T54" fmla="*/ 4267 w 5689"/>
                <a:gd name="T55" fmla="*/ 5404 h 6827"/>
                <a:gd name="T56" fmla="*/ 4551 w 5689"/>
                <a:gd name="T57" fmla="*/ 5689 h 6827"/>
                <a:gd name="T58" fmla="*/ 4267 w 5689"/>
                <a:gd name="T59" fmla="*/ 597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89" h="6827">
                  <a:moveTo>
                    <a:pt x="4082" y="0"/>
                  </a:moveTo>
                  <a:lnTo>
                    <a:pt x="0" y="0"/>
                  </a:lnTo>
                  <a:lnTo>
                    <a:pt x="0" y="6827"/>
                  </a:lnTo>
                  <a:lnTo>
                    <a:pt x="5689" y="6827"/>
                  </a:lnTo>
                  <a:lnTo>
                    <a:pt x="5689" y="1286"/>
                  </a:lnTo>
                  <a:lnTo>
                    <a:pt x="4082" y="0"/>
                  </a:lnTo>
                  <a:close/>
                  <a:moveTo>
                    <a:pt x="3129" y="1138"/>
                  </a:moveTo>
                  <a:cubicBezTo>
                    <a:pt x="3757" y="1138"/>
                    <a:pt x="4267" y="1647"/>
                    <a:pt x="4267" y="2276"/>
                  </a:cubicBezTo>
                  <a:lnTo>
                    <a:pt x="3129" y="2276"/>
                  </a:lnTo>
                  <a:lnTo>
                    <a:pt x="3129" y="1138"/>
                  </a:lnTo>
                  <a:close/>
                  <a:moveTo>
                    <a:pt x="2844" y="1422"/>
                  </a:moveTo>
                  <a:lnTo>
                    <a:pt x="2844" y="2560"/>
                  </a:lnTo>
                  <a:lnTo>
                    <a:pt x="3982" y="2560"/>
                  </a:lnTo>
                  <a:cubicBezTo>
                    <a:pt x="3982" y="3188"/>
                    <a:pt x="3473" y="3698"/>
                    <a:pt x="2844" y="3698"/>
                  </a:cubicBezTo>
                  <a:cubicBezTo>
                    <a:pt x="2216" y="3698"/>
                    <a:pt x="1707" y="3188"/>
                    <a:pt x="1707" y="2560"/>
                  </a:cubicBezTo>
                  <a:cubicBezTo>
                    <a:pt x="1707" y="1932"/>
                    <a:pt x="2216" y="1422"/>
                    <a:pt x="2844" y="1422"/>
                  </a:cubicBezTo>
                  <a:close/>
                  <a:moveTo>
                    <a:pt x="1991" y="4267"/>
                  </a:moveTo>
                  <a:lnTo>
                    <a:pt x="3698" y="4267"/>
                  </a:lnTo>
                  <a:cubicBezTo>
                    <a:pt x="3855" y="4267"/>
                    <a:pt x="3982" y="4394"/>
                    <a:pt x="3982" y="4551"/>
                  </a:cubicBezTo>
                  <a:cubicBezTo>
                    <a:pt x="3982" y="4708"/>
                    <a:pt x="3855" y="4836"/>
                    <a:pt x="3698" y="4836"/>
                  </a:cubicBezTo>
                  <a:lnTo>
                    <a:pt x="1991" y="4836"/>
                  </a:lnTo>
                  <a:cubicBezTo>
                    <a:pt x="1834" y="4836"/>
                    <a:pt x="1707" y="4708"/>
                    <a:pt x="1707" y="4551"/>
                  </a:cubicBezTo>
                  <a:cubicBezTo>
                    <a:pt x="1707" y="4394"/>
                    <a:pt x="1834" y="4267"/>
                    <a:pt x="1991" y="4267"/>
                  </a:cubicBezTo>
                  <a:close/>
                  <a:moveTo>
                    <a:pt x="4267" y="5973"/>
                  </a:moveTo>
                  <a:lnTo>
                    <a:pt x="1422" y="5973"/>
                  </a:lnTo>
                  <a:cubicBezTo>
                    <a:pt x="1265" y="5973"/>
                    <a:pt x="1138" y="5846"/>
                    <a:pt x="1138" y="5689"/>
                  </a:cubicBezTo>
                  <a:cubicBezTo>
                    <a:pt x="1138" y="5532"/>
                    <a:pt x="1265" y="5404"/>
                    <a:pt x="1422" y="5404"/>
                  </a:cubicBezTo>
                  <a:lnTo>
                    <a:pt x="4267" y="5404"/>
                  </a:lnTo>
                  <a:cubicBezTo>
                    <a:pt x="4424" y="5404"/>
                    <a:pt x="4551" y="5532"/>
                    <a:pt x="4551" y="5689"/>
                  </a:cubicBezTo>
                  <a:cubicBezTo>
                    <a:pt x="4551" y="5846"/>
                    <a:pt x="4424" y="5973"/>
                    <a:pt x="4267" y="5973"/>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33" name="文本框 32"/>
            <p:cNvSpPr txBox="1"/>
            <p:nvPr>
              <p:custDataLst>
                <p:tags r:id="rId43"/>
              </p:custDataLst>
            </p:nvPr>
          </p:nvSpPr>
          <p:spPr>
            <a:xfrm>
              <a:off x="3306090" y="4254272"/>
              <a:ext cx="1821376" cy="398924"/>
            </a:xfrm>
            <a:prstGeom prst="rect">
              <a:avLst/>
            </a:prstGeom>
            <a:grp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风险防范</a:t>
              </a:r>
              <a:endPar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grpSp>
        <p:nvGrpSpPr>
          <p:cNvPr id="63" name="组合 62"/>
          <p:cNvGrpSpPr/>
          <p:nvPr/>
        </p:nvGrpSpPr>
        <p:grpSpPr>
          <a:xfrm>
            <a:off x="4476115" y="3382645"/>
            <a:ext cx="1815465" cy="563880"/>
            <a:chOff x="5073740" y="4182724"/>
            <a:chExt cx="2066005" cy="564083"/>
          </a:xfrm>
        </p:grpSpPr>
        <p:sp>
          <p:nvSpPr>
            <p:cNvPr id="44" name="矩形: 圆角 13"/>
            <p:cNvSpPr/>
            <p:nvPr>
              <p:custDataLst>
                <p:tags r:id="rId44"/>
              </p:custDataLst>
            </p:nvPr>
          </p:nvSpPr>
          <p:spPr>
            <a:xfrm>
              <a:off x="5088809" y="4182724"/>
              <a:ext cx="2050936" cy="564083"/>
            </a:xfrm>
            <a:prstGeom prst="roundRect">
              <a:avLst/>
            </a:prstGeom>
            <a:gradFill>
              <a:gsLst>
                <a:gs pos="0">
                  <a:srgbClr val="B1906F"/>
                </a:gs>
                <a:gs pos="100000">
                  <a:schemeClr val="accent1"/>
                </a:gs>
              </a:gsLst>
              <a:lin ang="16200000" scaled="0"/>
            </a:gradFill>
            <a:ln>
              <a:solidFill>
                <a:schemeClr val="accent2"/>
              </a:solidFill>
            </a:ln>
            <a:effectLst>
              <a:innerShdw blurRad="63500" dist="50800" dir="18900000">
                <a:prstClr val="black">
                  <a:alpha val="50000"/>
                </a:prstClr>
              </a:innerShdw>
            </a:effectLst>
            <a:scene3d>
              <a:camera prst="perspectiveLeft" fov="7200000">
                <a:rot lat="0" lon="1800000" rev="0"/>
              </a:camera>
              <a:lightRig rig="chilly"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45" name="new-idea_69628"/>
            <p:cNvSpPr/>
            <p:nvPr>
              <p:custDataLst>
                <p:tags r:id="rId45"/>
              </p:custDataLst>
            </p:nvPr>
          </p:nvSpPr>
          <p:spPr>
            <a:xfrm>
              <a:off x="6705747" y="4256917"/>
              <a:ext cx="336625" cy="399612"/>
            </a:xfrm>
            <a:custGeom>
              <a:avLst/>
              <a:gdLst>
                <a:gd name="connsiteX0" fmla="*/ 218510 w 491355"/>
                <a:gd name="connsiteY0" fmla="*/ 191021 h 583294"/>
                <a:gd name="connsiteX1" fmla="*/ 291225 w 491355"/>
                <a:gd name="connsiteY1" fmla="*/ 263631 h 583294"/>
                <a:gd name="connsiteX2" fmla="*/ 263723 w 491355"/>
                <a:gd name="connsiteY2" fmla="*/ 320332 h 583294"/>
                <a:gd name="connsiteX3" fmla="*/ 259985 w 491355"/>
                <a:gd name="connsiteY3" fmla="*/ 327975 h 583294"/>
                <a:gd name="connsiteX4" fmla="*/ 259985 w 491355"/>
                <a:gd name="connsiteY4" fmla="*/ 346994 h 583294"/>
                <a:gd name="connsiteX5" fmla="*/ 237111 w 491355"/>
                <a:gd name="connsiteY5" fmla="*/ 369834 h 583294"/>
                <a:gd name="connsiteX6" fmla="*/ 199997 w 491355"/>
                <a:gd name="connsiteY6" fmla="*/ 369834 h 583294"/>
                <a:gd name="connsiteX7" fmla="*/ 177123 w 491355"/>
                <a:gd name="connsiteY7" fmla="*/ 346994 h 583294"/>
                <a:gd name="connsiteX8" fmla="*/ 177123 w 491355"/>
                <a:gd name="connsiteY8" fmla="*/ 327975 h 583294"/>
                <a:gd name="connsiteX9" fmla="*/ 173474 w 491355"/>
                <a:gd name="connsiteY9" fmla="*/ 320332 h 583294"/>
                <a:gd name="connsiteX10" fmla="*/ 146506 w 491355"/>
                <a:gd name="connsiteY10" fmla="*/ 254565 h 583294"/>
                <a:gd name="connsiteX11" fmla="*/ 210144 w 491355"/>
                <a:gd name="connsiteY11" fmla="*/ 191554 h 583294"/>
                <a:gd name="connsiteX12" fmla="*/ 218510 w 491355"/>
                <a:gd name="connsiteY12" fmla="*/ 191021 h 583294"/>
                <a:gd name="connsiteX13" fmla="*/ 208005 w 491355"/>
                <a:gd name="connsiteY13" fmla="*/ 172064 h 583294"/>
                <a:gd name="connsiteX14" fmla="*/ 127011 w 491355"/>
                <a:gd name="connsiteY14" fmla="*/ 252142 h 583294"/>
                <a:gd name="connsiteX15" fmla="*/ 157539 w 491355"/>
                <a:gd name="connsiteY15" fmla="*/ 332575 h 583294"/>
                <a:gd name="connsiteX16" fmla="*/ 157539 w 491355"/>
                <a:gd name="connsiteY16" fmla="*/ 346972 h 583294"/>
                <a:gd name="connsiteX17" fmla="*/ 186644 w 491355"/>
                <a:gd name="connsiteY17" fmla="*/ 387056 h 583294"/>
                <a:gd name="connsiteX18" fmla="*/ 186644 w 491355"/>
                <a:gd name="connsiteY18" fmla="*/ 403231 h 583294"/>
                <a:gd name="connsiteX19" fmla="*/ 203020 w 491355"/>
                <a:gd name="connsiteY19" fmla="*/ 419673 h 583294"/>
                <a:gd name="connsiteX20" fmla="*/ 234083 w 491355"/>
                <a:gd name="connsiteY20" fmla="*/ 419673 h 583294"/>
                <a:gd name="connsiteX21" fmla="*/ 250549 w 491355"/>
                <a:gd name="connsiteY21" fmla="*/ 403231 h 583294"/>
                <a:gd name="connsiteX22" fmla="*/ 250549 w 491355"/>
                <a:gd name="connsiteY22" fmla="*/ 387056 h 583294"/>
                <a:gd name="connsiteX23" fmla="*/ 279564 w 491355"/>
                <a:gd name="connsiteY23" fmla="*/ 346972 h 583294"/>
                <a:gd name="connsiteX24" fmla="*/ 279564 w 491355"/>
                <a:gd name="connsiteY24" fmla="*/ 332575 h 583294"/>
                <a:gd name="connsiteX25" fmla="*/ 310805 w 491355"/>
                <a:gd name="connsiteY25" fmla="*/ 263607 h 583294"/>
                <a:gd name="connsiteX26" fmla="*/ 208005 w 491355"/>
                <a:gd name="connsiteY26" fmla="*/ 172064 h 583294"/>
                <a:gd name="connsiteX27" fmla="*/ 121581 w 491355"/>
                <a:gd name="connsiteY27" fmla="*/ 119627 h 583294"/>
                <a:gd name="connsiteX28" fmla="*/ 117487 w 491355"/>
                <a:gd name="connsiteY28" fmla="*/ 121316 h 583294"/>
                <a:gd name="connsiteX29" fmla="*/ 111880 w 491355"/>
                <a:gd name="connsiteY29" fmla="*/ 126915 h 583294"/>
                <a:gd name="connsiteX30" fmla="*/ 111880 w 491355"/>
                <a:gd name="connsiteY30" fmla="*/ 135181 h 583294"/>
                <a:gd name="connsiteX31" fmla="*/ 129058 w 491355"/>
                <a:gd name="connsiteY31" fmla="*/ 152334 h 583294"/>
                <a:gd name="connsiteX32" fmla="*/ 133152 w 491355"/>
                <a:gd name="connsiteY32" fmla="*/ 154022 h 583294"/>
                <a:gd name="connsiteX33" fmla="*/ 137335 w 491355"/>
                <a:gd name="connsiteY33" fmla="*/ 152334 h 583294"/>
                <a:gd name="connsiteX34" fmla="*/ 142942 w 491355"/>
                <a:gd name="connsiteY34" fmla="*/ 146735 h 583294"/>
                <a:gd name="connsiteX35" fmla="*/ 142942 w 491355"/>
                <a:gd name="connsiteY35" fmla="*/ 138469 h 583294"/>
                <a:gd name="connsiteX36" fmla="*/ 125765 w 491355"/>
                <a:gd name="connsiteY36" fmla="*/ 121316 h 583294"/>
                <a:gd name="connsiteX37" fmla="*/ 121581 w 491355"/>
                <a:gd name="connsiteY37" fmla="*/ 119627 h 583294"/>
                <a:gd name="connsiteX38" fmla="*/ 315522 w 491355"/>
                <a:gd name="connsiteY38" fmla="*/ 117672 h 583294"/>
                <a:gd name="connsiteX39" fmla="*/ 311339 w 491355"/>
                <a:gd name="connsiteY39" fmla="*/ 119361 h 583294"/>
                <a:gd name="connsiteX40" fmla="*/ 294250 w 491355"/>
                <a:gd name="connsiteY40" fmla="*/ 136514 h 583294"/>
                <a:gd name="connsiteX41" fmla="*/ 294250 w 491355"/>
                <a:gd name="connsiteY41" fmla="*/ 144779 h 583294"/>
                <a:gd name="connsiteX42" fmla="*/ 299768 w 491355"/>
                <a:gd name="connsiteY42" fmla="*/ 150378 h 583294"/>
                <a:gd name="connsiteX43" fmla="*/ 303951 w 491355"/>
                <a:gd name="connsiteY43" fmla="*/ 152067 h 583294"/>
                <a:gd name="connsiteX44" fmla="*/ 308045 w 491355"/>
                <a:gd name="connsiteY44" fmla="*/ 150378 h 583294"/>
                <a:gd name="connsiteX45" fmla="*/ 325223 w 491355"/>
                <a:gd name="connsiteY45" fmla="*/ 133225 h 583294"/>
                <a:gd name="connsiteX46" fmla="*/ 325223 w 491355"/>
                <a:gd name="connsiteY46" fmla="*/ 124960 h 583294"/>
                <a:gd name="connsiteX47" fmla="*/ 319616 w 491355"/>
                <a:gd name="connsiteY47" fmla="*/ 119361 h 583294"/>
                <a:gd name="connsiteX48" fmla="*/ 315522 w 491355"/>
                <a:gd name="connsiteY48" fmla="*/ 117672 h 583294"/>
                <a:gd name="connsiteX49" fmla="*/ 214591 w 491355"/>
                <a:gd name="connsiteY49" fmla="*/ 82921 h 583294"/>
                <a:gd name="connsiteX50" fmla="*/ 208717 w 491355"/>
                <a:gd name="connsiteY50" fmla="*/ 88787 h 583294"/>
                <a:gd name="connsiteX51" fmla="*/ 208717 w 491355"/>
                <a:gd name="connsiteY51" fmla="*/ 121138 h 583294"/>
                <a:gd name="connsiteX52" fmla="*/ 214591 w 491355"/>
                <a:gd name="connsiteY52" fmla="*/ 127004 h 583294"/>
                <a:gd name="connsiteX53" fmla="*/ 222512 w 491355"/>
                <a:gd name="connsiteY53" fmla="*/ 127004 h 583294"/>
                <a:gd name="connsiteX54" fmla="*/ 228387 w 491355"/>
                <a:gd name="connsiteY54" fmla="*/ 121138 h 583294"/>
                <a:gd name="connsiteX55" fmla="*/ 228387 w 491355"/>
                <a:gd name="connsiteY55" fmla="*/ 88787 h 583294"/>
                <a:gd name="connsiteX56" fmla="*/ 222512 w 491355"/>
                <a:gd name="connsiteY56" fmla="*/ 82921 h 583294"/>
                <a:gd name="connsiteX57" fmla="*/ 249125 w 491355"/>
                <a:gd name="connsiteY57" fmla="*/ 0 h 583294"/>
                <a:gd name="connsiteX58" fmla="*/ 430337 w 491355"/>
                <a:gd name="connsiteY58" fmla="*/ 92342 h 583294"/>
                <a:gd name="connsiteX59" fmla="*/ 490504 w 491355"/>
                <a:gd name="connsiteY59" fmla="*/ 347239 h 583294"/>
                <a:gd name="connsiteX60" fmla="*/ 488368 w 491355"/>
                <a:gd name="connsiteY60" fmla="*/ 366436 h 583294"/>
                <a:gd name="connsiteX61" fmla="*/ 471279 w 491355"/>
                <a:gd name="connsiteY61" fmla="*/ 375502 h 583294"/>
                <a:gd name="connsiteX62" fmla="*/ 443421 w 491355"/>
                <a:gd name="connsiteY62" fmla="*/ 375502 h 583294"/>
                <a:gd name="connsiteX63" fmla="*/ 395448 w 491355"/>
                <a:gd name="connsiteY63" fmla="*/ 517081 h 583294"/>
                <a:gd name="connsiteX64" fmla="*/ 335548 w 491355"/>
                <a:gd name="connsiteY64" fmla="*/ 517259 h 583294"/>
                <a:gd name="connsiteX65" fmla="*/ 310894 w 491355"/>
                <a:gd name="connsiteY65" fmla="*/ 527391 h 583294"/>
                <a:gd name="connsiteX66" fmla="*/ 300569 w 491355"/>
                <a:gd name="connsiteY66" fmla="*/ 552010 h 583294"/>
                <a:gd name="connsiteX67" fmla="*/ 300569 w 491355"/>
                <a:gd name="connsiteY67" fmla="*/ 568452 h 583294"/>
                <a:gd name="connsiteX68" fmla="*/ 285705 w 491355"/>
                <a:gd name="connsiteY68" fmla="*/ 583294 h 583294"/>
                <a:gd name="connsiteX69" fmla="*/ 104315 w 491355"/>
                <a:gd name="connsiteY69" fmla="*/ 583294 h 583294"/>
                <a:gd name="connsiteX70" fmla="*/ 89362 w 491355"/>
                <a:gd name="connsiteY70" fmla="*/ 568452 h 583294"/>
                <a:gd name="connsiteX71" fmla="*/ 89362 w 491355"/>
                <a:gd name="connsiteY71" fmla="*/ 458601 h 583294"/>
                <a:gd name="connsiteX72" fmla="*/ 69603 w 491355"/>
                <a:gd name="connsiteY72" fmla="*/ 413096 h 583294"/>
                <a:gd name="connsiteX73" fmla="*/ 1159 w 491355"/>
                <a:gd name="connsiteY73" fmla="*/ 186196 h 583294"/>
                <a:gd name="connsiteX74" fmla="*/ 249125 w 491355"/>
                <a:gd name="connsiteY74" fmla="*/ 0 h 5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91355" h="583294">
                  <a:moveTo>
                    <a:pt x="218510" y="191021"/>
                  </a:moveTo>
                  <a:cubicBezTo>
                    <a:pt x="258561" y="191021"/>
                    <a:pt x="291225" y="223638"/>
                    <a:pt x="291225" y="263631"/>
                  </a:cubicBezTo>
                  <a:cubicBezTo>
                    <a:pt x="291225" y="285760"/>
                    <a:pt x="281168" y="306467"/>
                    <a:pt x="263723" y="320332"/>
                  </a:cubicBezTo>
                  <a:cubicBezTo>
                    <a:pt x="261320" y="322198"/>
                    <a:pt x="259985" y="325042"/>
                    <a:pt x="259985" y="327975"/>
                  </a:cubicBezTo>
                  <a:lnTo>
                    <a:pt x="259985" y="346994"/>
                  </a:lnTo>
                  <a:cubicBezTo>
                    <a:pt x="259985" y="359614"/>
                    <a:pt x="249750" y="369834"/>
                    <a:pt x="237111" y="369834"/>
                  </a:cubicBezTo>
                  <a:lnTo>
                    <a:pt x="199997" y="369834"/>
                  </a:lnTo>
                  <a:cubicBezTo>
                    <a:pt x="187359" y="369834"/>
                    <a:pt x="177123" y="359614"/>
                    <a:pt x="177123" y="346994"/>
                  </a:cubicBezTo>
                  <a:lnTo>
                    <a:pt x="177123" y="327975"/>
                  </a:lnTo>
                  <a:cubicBezTo>
                    <a:pt x="177123" y="325042"/>
                    <a:pt x="175788" y="322198"/>
                    <a:pt x="173474" y="320332"/>
                  </a:cubicBezTo>
                  <a:cubicBezTo>
                    <a:pt x="153449" y="304512"/>
                    <a:pt x="143391" y="279894"/>
                    <a:pt x="146506" y="254565"/>
                  </a:cubicBezTo>
                  <a:cubicBezTo>
                    <a:pt x="150422" y="221682"/>
                    <a:pt x="177212" y="195198"/>
                    <a:pt x="210144" y="191554"/>
                  </a:cubicBezTo>
                  <a:cubicBezTo>
                    <a:pt x="212992" y="191199"/>
                    <a:pt x="215751" y="191021"/>
                    <a:pt x="218510" y="191021"/>
                  </a:cubicBezTo>
                  <a:close/>
                  <a:moveTo>
                    <a:pt x="208005" y="172064"/>
                  </a:moveTo>
                  <a:cubicBezTo>
                    <a:pt x="166084" y="176686"/>
                    <a:pt x="132084" y="210370"/>
                    <a:pt x="127011" y="252142"/>
                  </a:cubicBezTo>
                  <a:cubicBezTo>
                    <a:pt x="123273" y="282715"/>
                    <a:pt x="134665" y="312400"/>
                    <a:pt x="157539" y="332575"/>
                  </a:cubicBezTo>
                  <a:lnTo>
                    <a:pt x="157539" y="346972"/>
                  </a:lnTo>
                  <a:cubicBezTo>
                    <a:pt x="157539" y="365636"/>
                    <a:pt x="169733" y="381368"/>
                    <a:pt x="186644" y="387056"/>
                  </a:cubicBezTo>
                  <a:lnTo>
                    <a:pt x="186644" y="403231"/>
                  </a:lnTo>
                  <a:cubicBezTo>
                    <a:pt x="186644" y="412296"/>
                    <a:pt x="193942" y="419673"/>
                    <a:pt x="203020" y="419673"/>
                  </a:cubicBezTo>
                  <a:lnTo>
                    <a:pt x="234083" y="419673"/>
                  </a:lnTo>
                  <a:cubicBezTo>
                    <a:pt x="243161" y="419673"/>
                    <a:pt x="250549" y="412296"/>
                    <a:pt x="250549" y="403231"/>
                  </a:cubicBezTo>
                  <a:lnTo>
                    <a:pt x="250549" y="387056"/>
                  </a:lnTo>
                  <a:cubicBezTo>
                    <a:pt x="267370" y="381368"/>
                    <a:pt x="279564" y="365636"/>
                    <a:pt x="279564" y="346972"/>
                  </a:cubicBezTo>
                  <a:lnTo>
                    <a:pt x="279564" y="332575"/>
                  </a:lnTo>
                  <a:cubicBezTo>
                    <a:pt x="299501" y="315066"/>
                    <a:pt x="310805" y="290181"/>
                    <a:pt x="310805" y="263607"/>
                  </a:cubicBezTo>
                  <a:cubicBezTo>
                    <a:pt x="310805" y="209303"/>
                    <a:pt x="263721" y="165843"/>
                    <a:pt x="208005" y="172064"/>
                  </a:cubicBezTo>
                  <a:close/>
                  <a:moveTo>
                    <a:pt x="121581" y="119627"/>
                  </a:moveTo>
                  <a:cubicBezTo>
                    <a:pt x="120068" y="119627"/>
                    <a:pt x="118555" y="120249"/>
                    <a:pt x="117487" y="121316"/>
                  </a:cubicBezTo>
                  <a:lnTo>
                    <a:pt x="111880" y="126915"/>
                  </a:lnTo>
                  <a:cubicBezTo>
                    <a:pt x="109566" y="129137"/>
                    <a:pt x="109566" y="132870"/>
                    <a:pt x="111880" y="135181"/>
                  </a:cubicBezTo>
                  <a:lnTo>
                    <a:pt x="129058" y="152334"/>
                  </a:lnTo>
                  <a:cubicBezTo>
                    <a:pt x="130126" y="153400"/>
                    <a:pt x="131639" y="154022"/>
                    <a:pt x="133152" y="154022"/>
                  </a:cubicBezTo>
                  <a:cubicBezTo>
                    <a:pt x="134754" y="154022"/>
                    <a:pt x="136267" y="153400"/>
                    <a:pt x="137335" y="152334"/>
                  </a:cubicBezTo>
                  <a:lnTo>
                    <a:pt x="142942" y="146735"/>
                  </a:lnTo>
                  <a:cubicBezTo>
                    <a:pt x="145168" y="144424"/>
                    <a:pt x="145168" y="140691"/>
                    <a:pt x="142942" y="138469"/>
                  </a:cubicBezTo>
                  <a:lnTo>
                    <a:pt x="125765" y="121316"/>
                  </a:lnTo>
                  <a:cubicBezTo>
                    <a:pt x="124697" y="120249"/>
                    <a:pt x="123184" y="119627"/>
                    <a:pt x="121581" y="119627"/>
                  </a:cubicBezTo>
                  <a:close/>
                  <a:moveTo>
                    <a:pt x="315522" y="117672"/>
                  </a:moveTo>
                  <a:cubicBezTo>
                    <a:pt x="313920" y="117672"/>
                    <a:pt x="312496" y="118294"/>
                    <a:pt x="311339" y="119361"/>
                  </a:cubicBezTo>
                  <a:lnTo>
                    <a:pt x="294250" y="136514"/>
                  </a:lnTo>
                  <a:cubicBezTo>
                    <a:pt x="291936" y="138825"/>
                    <a:pt x="291936" y="142468"/>
                    <a:pt x="294250" y="144779"/>
                  </a:cubicBezTo>
                  <a:lnTo>
                    <a:pt x="299768" y="150378"/>
                  </a:lnTo>
                  <a:cubicBezTo>
                    <a:pt x="300925" y="151445"/>
                    <a:pt x="302349" y="152067"/>
                    <a:pt x="303951" y="152067"/>
                  </a:cubicBezTo>
                  <a:cubicBezTo>
                    <a:pt x="305464" y="152067"/>
                    <a:pt x="306977" y="151445"/>
                    <a:pt x="308045" y="150378"/>
                  </a:cubicBezTo>
                  <a:lnTo>
                    <a:pt x="325223" y="133225"/>
                  </a:lnTo>
                  <a:cubicBezTo>
                    <a:pt x="327537" y="130915"/>
                    <a:pt x="327537" y="127271"/>
                    <a:pt x="325223" y="124960"/>
                  </a:cubicBezTo>
                  <a:lnTo>
                    <a:pt x="319616" y="119361"/>
                  </a:lnTo>
                  <a:cubicBezTo>
                    <a:pt x="318548" y="118294"/>
                    <a:pt x="317035" y="117672"/>
                    <a:pt x="315522" y="117672"/>
                  </a:cubicBezTo>
                  <a:close/>
                  <a:moveTo>
                    <a:pt x="214591" y="82921"/>
                  </a:moveTo>
                  <a:cubicBezTo>
                    <a:pt x="211387" y="82921"/>
                    <a:pt x="208717" y="85588"/>
                    <a:pt x="208717" y="88787"/>
                  </a:cubicBezTo>
                  <a:lnTo>
                    <a:pt x="208717" y="121138"/>
                  </a:lnTo>
                  <a:cubicBezTo>
                    <a:pt x="208717" y="124427"/>
                    <a:pt x="211387" y="127004"/>
                    <a:pt x="214591" y="127004"/>
                  </a:cubicBezTo>
                  <a:lnTo>
                    <a:pt x="222512" y="127004"/>
                  </a:lnTo>
                  <a:cubicBezTo>
                    <a:pt x="225716" y="127004"/>
                    <a:pt x="228387" y="124427"/>
                    <a:pt x="228387" y="121138"/>
                  </a:cubicBezTo>
                  <a:lnTo>
                    <a:pt x="228387" y="88787"/>
                  </a:lnTo>
                  <a:cubicBezTo>
                    <a:pt x="228387" y="85588"/>
                    <a:pt x="225716" y="82921"/>
                    <a:pt x="222512" y="82921"/>
                  </a:cubicBezTo>
                  <a:close/>
                  <a:moveTo>
                    <a:pt x="249125" y="0"/>
                  </a:moveTo>
                  <a:cubicBezTo>
                    <a:pt x="328071" y="0"/>
                    <a:pt x="396427" y="37506"/>
                    <a:pt x="430337" y="92342"/>
                  </a:cubicBezTo>
                  <a:cubicBezTo>
                    <a:pt x="449384" y="116961"/>
                    <a:pt x="478489" y="280404"/>
                    <a:pt x="490504" y="347239"/>
                  </a:cubicBezTo>
                  <a:cubicBezTo>
                    <a:pt x="491661" y="353905"/>
                    <a:pt x="492195" y="360748"/>
                    <a:pt x="488368" y="366436"/>
                  </a:cubicBezTo>
                  <a:cubicBezTo>
                    <a:pt x="484452" y="372124"/>
                    <a:pt x="478044" y="375502"/>
                    <a:pt x="471279" y="375502"/>
                  </a:cubicBezTo>
                  <a:lnTo>
                    <a:pt x="443421" y="375502"/>
                  </a:lnTo>
                  <a:cubicBezTo>
                    <a:pt x="431761" y="455046"/>
                    <a:pt x="445735" y="510593"/>
                    <a:pt x="395448" y="517081"/>
                  </a:cubicBezTo>
                  <a:cubicBezTo>
                    <a:pt x="392243" y="517437"/>
                    <a:pt x="361270" y="517437"/>
                    <a:pt x="335548" y="517259"/>
                  </a:cubicBezTo>
                  <a:cubicBezTo>
                    <a:pt x="326291" y="517259"/>
                    <a:pt x="317391" y="520903"/>
                    <a:pt x="310894" y="527391"/>
                  </a:cubicBezTo>
                  <a:cubicBezTo>
                    <a:pt x="304307" y="533879"/>
                    <a:pt x="300569" y="542767"/>
                    <a:pt x="300569" y="552010"/>
                  </a:cubicBezTo>
                  <a:lnTo>
                    <a:pt x="300569" y="568452"/>
                  </a:lnTo>
                  <a:cubicBezTo>
                    <a:pt x="300569" y="576628"/>
                    <a:pt x="293983" y="583294"/>
                    <a:pt x="285705" y="583294"/>
                  </a:cubicBezTo>
                  <a:lnTo>
                    <a:pt x="104315" y="583294"/>
                  </a:lnTo>
                  <a:cubicBezTo>
                    <a:pt x="96037" y="583294"/>
                    <a:pt x="89362" y="576628"/>
                    <a:pt x="89362" y="568452"/>
                  </a:cubicBezTo>
                  <a:lnTo>
                    <a:pt x="89362" y="458601"/>
                  </a:lnTo>
                  <a:cubicBezTo>
                    <a:pt x="89362" y="441359"/>
                    <a:pt x="82242" y="424917"/>
                    <a:pt x="69603" y="413096"/>
                  </a:cubicBezTo>
                  <a:cubicBezTo>
                    <a:pt x="37472" y="383056"/>
                    <a:pt x="-7831" y="348306"/>
                    <a:pt x="1159" y="186196"/>
                  </a:cubicBezTo>
                  <a:cubicBezTo>
                    <a:pt x="10326" y="20619"/>
                    <a:pt x="136534" y="0"/>
                    <a:pt x="24912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8" name="文本框 47"/>
            <p:cNvSpPr txBox="1"/>
            <p:nvPr>
              <p:custDataLst>
                <p:tags r:id="rId46"/>
              </p:custDataLst>
            </p:nvPr>
          </p:nvSpPr>
          <p:spPr>
            <a:xfrm>
              <a:off x="5073740" y="4267350"/>
              <a:ext cx="1942580" cy="398924"/>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prstClr val="white"/>
                  </a:solidFill>
                  <a:effectLst/>
                  <a:uLnTx/>
                  <a:uFillTx/>
                  <a:latin typeface="Calibri" panose="020F0502020204030204" pitchFamily="34" charset="0"/>
                  <a:ea typeface="微软雅黑" panose="020B0503020204020204" pitchFamily="34" charset="-122"/>
                  <a:sym typeface="Calibri" panose="020F0502020204030204" pitchFamily="34" charset="0"/>
                </a:rPr>
                <a:t>专业领先</a:t>
              </a:r>
              <a:endParaRPr kumimoji="0" lang="zh-CN" altLang="en-US" sz="20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pic>
        <p:nvPicPr>
          <p:cNvPr id="49" name="图片 48"/>
          <p:cNvPicPr>
            <a:picLocks noChangeAspect="1"/>
          </p:cNvPicPr>
          <p:nvPr>
            <p:custDataLst>
              <p:tags r:id="rId47"/>
            </p:custDataLst>
          </p:nvPr>
        </p:nvPicPr>
        <p:blipFill rotWithShape="1">
          <a:blip r:embed="rId48" cstate="print">
            <a:extLst>
              <a:ext uri="{28A0092B-C50C-407E-A947-70E740481C1C}">
                <a14:useLocalDpi xmlns:a14="http://schemas.microsoft.com/office/drawing/2010/main" val="0"/>
              </a:ext>
            </a:extLst>
          </a:blip>
          <a:srcRect l="15259" t="75584" r="14564" b="15259"/>
          <a:stretch>
            <a:fillRect/>
          </a:stretch>
        </p:blipFill>
        <p:spPr>
          <a:xfrm rot="16200000">
            <a:off x="5161745" y="4825507"/>
            <a:ext cx="2913508" cy="175935"/>
          </a:xfrm>
          <a:prstGeom prst="rect">
            <a:avLst/>
          </a:prstGeom>
        </p:spPr>
      </p:pic>
      <p:pic>
        <p:nvPicPr>
          <p:cNvPr id="50" name="图片 49"/>
          <p:cNvPicPr>
            <a:picLocks noChangeAspect="1"/>
          </p:cNvPicPr>
          <p:nvPr>
            <p:custDataLst>
              <p:tags r:id="rId49"/>
            </p:custDataLst>
          </p:nvPr>
        </p:nvPicPr>
        <p:blipFill rotWithShape="1">
          <a:blip r:embed="rId48" cstate="print">
            <a:extLst>
              <a:ext uri="{28A0092B-C50C-407E-A947-70E740481C1C}">
                <a14:useLocalDpi xmlns:a14="http://schemas.microsoft.com/office/drawing/2010/main" val="0"/>
              </a:ext>
            </a:extLst>
          </a:blip>
          <a:srcRect l="15259" t="75584" r="14564" b="15259"/>
          <a:stretch>
            <a:fillRect/>
          </a:stretch>
        </p:blipFill>
        <p:spPr>
          <a:xfrm rot="5400000">
            <a:off x="-909373" y="4700132"/>
            <a:ext cx="2913508" cy="175935"/>
          </a:xfrm>
          <a:prstGeom prst="rect">
            <a:avLst/>
          </a:prstGeom>
        </p:spPr>
      </p:pic>
      <p:sp>
        <p:nvSpPr>
          <p:cNvPr id="51" name="文本框 50"/>
          <p:cNvSpPr txBox="1"/>
          <p:nvPr>
            <p:custDataLst>
              <p:tags r:id="rId50"/>
            </p:custDataLst>
          </p:nvPr>
        </p:nvSpPr>
        <p:spPr>
          <a:xfrm>
            <a:off x="2927849" y="5180965"/>
            <a:ext cx="1445708" cy="400050"/>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w="9525">
                  <a:noFill/>
                  <a:prstDash val="solid"/>
                </a:ln>
                <a:solidFill>
                  <a:srgbClr val="C00000"/>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一个引领</a:t>
            </a:r>
            <a:endParaRPr kumimoji="0" lang="zh-CN" altLang="en-US" sz="2000" b="1" i="0" u="none" strike="noStrike" kern="1200" cap="none" spc="0" normalizeH="0" baseline="0" noProof="0" dirty="0">
              <a:ln w="9525">
                <a:noFill/>
                <a:prstDash val="solid"/>
              </a:ln>
              <a:solidFill>
                <a:srgbClr val="C00000"/>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grpSp>
        <p:nvGrpSpPr>
          <p:cNvPr id="52" name="组合 51"/>
          <p:cNvGrpSpPr/>
          <p:nvPr/>
        </p:nvGrpSpPr>
        <p:grpSpPr>
          <a:xfrm>
            <a:off x="1198884" y="5582920"/>
            <a:ext cx="4652010" cy="506730"/>
            <a:chOff x="4165281" y="5575218"/>
            <a:chExt cx="2683426" cy="506795"/>
          </a:xfrm>
          <a:gradFill>
            <a:gsLst>
              <a:gs pos="0">
                <a:srgbClr val="D7393D"/>
              </a:gs>
              <a:gs pos="100000">
                <a:srgbClr val="7A2029"/>
              </a:gs>
            </a:gsLst>
            <a:lin scaled="1"/>
          </a:gradFill>
        </p:grpSpPr>
        <p:sp>
          <p:nvSpPr>
            <p:cNvPr id="53" name="矩形: 圆角 52"/>
            <p:cNvSpPr/>
            <p:nvPr>
              <p:custDataLst>
                <p:tags r:id="rId51"/>
              </p:custDataLst>
            </p:nvPr>
          </p:nvSpPr>
          <p:spPr>
            <a:xfrm>
              <a:off x="4165281" y="5575218"/>
              <a:ext cx="2683426" cy="506795"/>
            </a:xfrm>
            <a:prstGeom prst="round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56" name="文本框 55"/>
            <p:cNvSpPr txBox="1"/>
            <p:nvPr>
              <p:custDataLst>
                <p:tags r:id="rId52"/>
              </p:custDataLst>
            </p:nvPr>
          </p:nvSpPr>
          <p:spPr>
            <a:xfrm>
              <a:off x="4348138" y="5639747"/>
              <a:ext cx="2251441" cy="398831"/>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kern="1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坚持</a:t>
              </a:r>
              <a:r>
                <a:rPr kumimoji="0" lang="zh-CN" altLang="en-US" sz="2000" b="1" i="0" u="none" strike="noStrike" kern="100" cap="none" spc="0" normalizeH="0" baseline="0" dirty="0">
                  <a:solidFill>
                    <a:schemeClr val="bg1"/>
                  </a:solidFill>
                  <a:latin typeface="微软雅黑" panose="020B0503020204020204" pitchFamily="34" charset="-122"/>
                  <a:ea typeface="微软雅黑" panose="020B0503020204020204" pitchFamily="34" charset="-122"/>
                  <a:cs typeface="+mn-cs"/>
                  <a:sym typeface="Calibri" panose="020F0502020204030204" pitchFamily="34" charset="0"/>
                </a:rPr>
                <a:t>党建引领</a:t>
              </a:r>
              <a:endParaRPr kumimoji="0" lang="zh-CN" altLang="en-US" sz="2000" b="1" i="0" u="none" strike="noStrike" kern="100" cap="none" spc="0" normalizeH="0" baseline="0" dirty="0">
                <a:solidFill>
                  <a:schemeClr val="bg1"/>
                </a:solidFill>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sp>
        <p:nvSpPr>
          <p:cNvPr id="68" name="plain-flag_62509"/>
          <p:cNvSpPr/>
          <p:nvPr>
            <p:custDataLst>
              <p:tags r:id="rId53"/>
            </p:custDataLst>
          </p:nvPr>
        </p:nvSpPr>
        <p:spPr>
          <a:xfrm>
            <a:off x="4369833" y="5656837"/>
            <a:ext cx="275092" cy="350962"/>
          </a:xfrm>
          <a:custGeom>
            <a:avLst/>
            <a:gdLst>
              <a:gd name="T0" fmla="*/ 1553 w 4182"/>
              <a:gd name="T1" fmla="*/ 582 h 6512"/>
              <a:gd name="T2" fmla="*/ 631 w 4182"/>
              <a:gd name="T3" fmla="*/ 521 h 6512"/>
              <a:gd name="T4" fmla="*/ 631 w 4182"/>
              <a:gd name="T5" fmla="*/ 406 h 6512"/>
              <a:gd name="T6" fmla="*/ 0 w 4182"/>
              <a:gd name="T7" fmla="*/ 406 h 6512"/>
              <a:gd name="T8" fmla="*/ 0 w 4182"/>
              <a:gd name="T9" fmla="*/ 6512 h 6512"/>
              <a:gd name="T10" fmla="*/ 631 w 4182"/>
              <a:gd name="T11" fmla="*/ 6512 h 6512"/>
              <a:gd name="T12" fmla="*/ 631 w 4182"/>
              <a:gd name="T13" fmla="*/ 3563 h 6512"/>
              <a:gd name="T14" fmla="*/ 2563 w 4182"/>
              <a:gd name="T15" fmla="*/ 3247 h 6512"/>
              <a:gd name="T16" fmla="*/ 4181 w 4182"/>
              <a:gd name="T17" fmla="*/ 3265 h 6512"/>
              <a:gd name="T18" fmla="*/ 4182 w 4182"/>
              <a:gd name="T19" fmla="*/ 308 h 6512"/>
              <a:gd name="T20" fmla="*/ 1553 w 4182"/>
              <a:gd name="T21" fmla="*/ 582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2" h="6512">
                <a:moveTo>
                  <a:pt x="1553" y="582"/>
                </a:moveTo>
                <a:cubicBezTo>
                  <a:pt x="1162" y="684"/>
                  <a:pt x="818" y="598"/>
                  <a:pt x="631" y="521"/>
                </a:cubicBezTo>
                <a:lnTo>
                  <a:pt x="631" y="406"/>
                </a:lnTo>
                <a:lnTo>
                  <a:pt x="0" y="406"/>
                </a:lnTo>
                <a:lnTo>
                  <a:pt x="0" y="6512"/>
                </a:lnTo>
                <a:lnTo>
                  <a:pt x="631" y="6512"/>
                </a:lnTo>
                <a:lnTo>
                  <a:pt x="631" y="3563"/>
                </a:lnTo>
                <a:cubicBezTo>
                  <a:pt x="1327" y="3646"/>
                  <a:pt x="1918" y="3500"/>
                  <a:pt x="2563" y="3247"/>
                </a:cubicBezTo>
                <a:cubicBezTo>
                  <a:pt x="3325" y="2949"/>
                  <a:pt x="4106" y="3208"/>
                  <a:pt x="4181" y="3265"/>
                </a:cubicBezTo>
                <a:lnTo>
                  <a:pt x="4182" y="308"/>
                </a:lnTo>
                <a:cubicBezTo>
                  <a:pt x="3238" y="0"/>
                  <a:pt x="2128" y="433"/>
                  <a:pt x="1553" y="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098550" y="294429"/>
            <a:ext cx="4149090" cy="492125"/>
          </a:xfrm>
          <a:prstGeom prst="rect">
            <a:avLst/>
          </a:prstGeom>
          <a:noFill/>
        </p:spPr>
        <p:txBody>
          <a:bodyPr wrap="none" lIns="0" tIns="0" rIns="0" bIns="0">
            <a:spAutoFit/>
          </a:bodyPr>
          <a:p>
            <a:pPr>
              <a:spcBef>
                <a:spcPct val="0"/>
              </a:spcBef>
              <a:buFont typeface="Arial" panose="020B0604020202020204" pitchFamily="34" charset="0"/>
              <a:buNone/>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rPr>
              <a:t>OKR重点工作完成情况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 name="文本框 12"/>
          <p:cNvSpPr txBox="1"/>
          <p:nvPr>
            <p:custDataLst>
              <p:tags r:id="rId2"/>
            </p:custDataLst>
          </p:nvPr>
        </p:nvSpPr>
        <p:spPr>
          <a:xfrm>
            <a:off x="1098550" y="1062990"/>
            <a:ext cx="10029190" cy="793750"/>
          </a:xfrm>
          <a:prstGeom prst="rect">
            <a:avLst/>
          </a:prstGeom>
          <a:noFill/>
        </p:spPr>
        <p:txBody>
          <a:bodyPr wrap="square" rtlCol="0">
            <a:noAutofit/>
          </a:bodyPr>
          <a:p>
            <a:pPr indent="0" fontAlgn="auto">
              <a:lnSpc>
                <a:spcPct val="120000"/>
              </a:lnSpc>
            </a:pPr>
            <a:r>
              <a:rPr lang="en-US" altLang="zh-CN" sz="2000" b="1" kern="0" noProof="0" dirty="0">
                <a:ln>
                  <a:noFill/>
                </a:ln>
                <a:solidFill>
                  <a:prstClr val="black"/>
                </a:solidFill>
                <a:effectLst/>
                <a:uLnTx/>
                <a:uFillTx/>
                <a:latin typeface="Calibri" panose="020F0502020204030204" pitchFamily="34" charset="0"/>
                <a:cs typeface="Times New Roman" panose="02020603050405020304" pitchFamily="18" charset="0"/>
                <a:sym typeface="Calibri" panose="020F0502020204030204" pitchFamily="34" charset="0"/>
              </a:rPr>
              <a:t>         </a:t>
            </a:r>
            <a:r>
              <a:rPr lang="zh-CN" altLang="en-US" sz="2000" kern="100" dirty="0">
                <a:latin typeface="微软雅黑" panose="020B0503020204020204" pitchFamily="34" charset="-122"/>
                <a:ea typeface="微软雅黑" panose="020B0503020204020204" pitchFamily="34" charset="-122"/>
                <a:sym typeface="+mn-ea"/>
              </a:rPr>
              <a:t>处室</a:t>
            </a:r>
            <a:r>
              <a:rPr lang="zh-CN" altLang="en-US" sz="2000" b="1" kern="100" dirty="0">
                <a:solidFill>
                  <a:srgbClr val="A00000"/>
                </a:solidFill>
                <a:latin typeface="微软雅黑" panose="020B0503020204020204" pitchFamily="34" charset="-122"/>
                <a:ea typeface="微软雅黑" panose="020B0503020204020204" pitchFamily="34" charset="-122"/>
                <a:sym typeface="+mn-ea"/>
              </a:rPr>
              <a:t>主动加强管理、积极培养人才</a:t>
            </a:r>
            <a:r>
              <a:rPr lang="zh-CN" altLang="en-US" sz="2000" kern="100" dirty="0">
                <a:latin typeface="微软雅黑" panose="020B0503020204020204" pitchFamily="34" charset="-122"/>
                <a:ea typeface="微软雅黑" panose="020B0503020204020204" pitchFamily="34" charset="-122"/>
                <a:sym typeface="+mn-ea"/>
              </a:rPr>
              <a:t>，通过精细化管理纵向为投管运营做贡献，创造展示平台横向为骨干员工提供锻炼机会</a:t>
            </a:r>
            <a:r>
              <a:rPr lang="zh-CN" altLang="en-US" sz="2000" kern="100" dirty="0">
                <a:latin typeface="微软雅黑" panose="020B0503020204020204" pitchFamily="34" charset="-122"/>
                <a:ea typeface="微软雅黑" panose="020B0503020204020204" pitchFamily="34" charset="-122"/>
              </a:rPr>
              <a:t>。</a:t>
            </a:r>
            <a:endParaRPr lang="zh-CN" altLang="en-US" sz="2000" kern="1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801370" y="2475230"/>
            <a:ext cx="5629910" cy="1532890"/>
            <a:chOff x="871268" y="2066559"/>
            <a:chExt cx="4596339" cy="1533256"/>
          </a:xfrm>
        </p:grpSpPr>
        <p:sp>
          <p:nvSpPr>
            <p:cNvPr id="16" name="对角圆角矩形 3"/>
            <p:cNvSpPr/>
            <p:nvPr>
              <p:custDataLst>
                <p:tags r:id="rId3"/>
              </p:custDataLst>
            </p:nvPr>
          </p:nvSpPr>
          <p:spPr>
            <a:xfrm>
              <a:off x="946439" y="2066559"/>
              <a:ext cx="2139532" cy="494783"/>
            </a:xfrm>
            <a:prstGeom prst="round2DiagRect">
              <a:avLst>
                <a:gd name="adj1" fmla="val 30205"/>
                <a:gd name="adj2" fmla="val 0"/>
              </a:avLst>
            </a:prstGeom>
            <a:solidFill>
              <a:srgbClr val="B0825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发挥鲶鱼效应</a:t>
              </a:r>
              <a:endParaRPr kumimoji="0" lang="en-US" altLang="zh-CN"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4" name="TextBox 13"/>
            <p:cNvSpPr txBox="1"/>
            <p:nvPr>
              <p:custDataLst>
                <p:tags r:id="rId4"/>
              </p:custDataLst>
            </p:nvPr>
          </p:nvSpPr>
          <p:spPr>
            <a:xfrm>
              <a:off x="871268" y="2623587"/>
              <a:ext cx="4596339" cy="976228"/>
            </a:xfrm>
            <a:prstGeom prst="rect">
              <a:avLst/>
            </a:prstGeom>
            <a:noFill/>
          </p:spPr>
          <p:txBody>
            <a:bodyPr wrap="square" rtlCol="0">
              <a:spAutoFit/>
            </a:bodyPr>
            <a:lstStyle>
              <a:defPPr>
                <a:defRPr lang="zh-CN"/>
              </a:defPPr>
              <a:lvl1pPr indent="414020" defTabSz="951865">
                <a:lnSpc>
                  <a:spcPct val="150000"/>
                </a:lnSpc>
                <a:defRPr sz="1600">
                  <a:solidFill>
                    <a:prstClr val="black">
                      <a:lumMod val="50000"/>
                      <a:lumOff val="50000"/>
                    </a:prstClr>
                  </a:solidFill>
                  <a:latin typeface="微软雅黑" panose="020B0503020204020204" pitchFamily="34" charset="-122"/>
                  <a:ea typeface="微软雅黑" panose="020B0503020204020204" pitchFamily="34" charset="-122"/>
                </a:defRPr>
              </a:lvl1pPr>
            </a:lstStyle>
            <a:p>
              <a:pPr indent="0" fontAlgn="auto">
                <a:lnSpc>
                  <a:spcPts val="2300"/>
                </a:lnSpc>
              </a:pPr>
              <a:r>
                <a:rPr lang="zh-CN" altLang="en-US" sz="1600" kern="100" dirty="0">
                  <a:solidFill>
                    <a:schemeClr val="tx1"/>
                  </a:solidFill>
                  <a:sym typeface="+mn-ea"/>
                </a:rPr>
                <a:t>克服处内新增职能、人员紧张等困难，主动向部门推荐优秀人才，积极参与公司各项活动，牵头部门各项重点工作任务，通过自我实现提升员工工作积极性。</a:t>
              </a:r>
              <a:endParaRPr lang="en-US" altLang="zh-CN" sz="1600" kern="100" dirty="0">
                <a:solidFill>
                  <a:schemeClr val="tx1"/>
                </a:solidFill>
                <a:sym typeface="+mn-ea"/>
              </a:endParaRPr>
            </a:p>
          </p:txBody>
        </p:sp>
      </p:grpSp>
      <p:grpSp>
        <p:nvGrpSpPr>
          <p:cNvPr id="17" name="组合 16"/>
          <p:cNvGrpSpPr/>
          <p:nvPr/>
        </p:nvGrpSpPr>
        <p:grpSpPr>
          <a:xfrm>
            <a:off x="802004" y="4495800"/>
            <a:ext cx="5629275" cy="1525270"/>
            <a:chOff x="871786" y="2066559"/>
            <a:chExt cx="4595820" cy="1525634"/>
          </a:xfrm>
        </p:grpSpPr>
        <p:sp>
          <p:nvSpPr>
            <p:cNvPr id="18" name="对角圆角矩形 3"/>
            <p:cNvSpPr/>
            <p:nvPr>
              <p:custDataLst>
                <p:tags r:id="rId5"/>
              </p:custDataLst>
            </p:nvPr>
          </p:nvSpPr>
          <p:spPr>
            <a:xfrm>
              <a:off x="946439" y="2066559"/>
              <a:ext cx="2139532" cy="494783"/>
            </a:xfrm>
            <a:prstGeom prst="round2DiagRect">
              <a:avLst>
                <a:gd name="adj1" fmla="val 30205"/>
                <a:gd name="adj2" fmla="val 0"/>
              </a:avLst>
            </a:prstGeom>
            <a:solidFill>
              <a:srgbClr val="A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培养未来人才</a:t>
              </a: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TextBox 13"/>
            <p:cNvSpPr txBox="1"/>
            <p:nvPr>
              <p:custDataLst>
                <p:tags r:id="rId6"/>
              </p:custDataLst>
            </p:nvPr>
          </p:nvSpPr>
          <p:spPr>
            <a:xfrm>
              <a:off x="871786" y="2615965"/>
              <a:ext cx="4595820" cy="976228"/>
            </a:xfrm>
            <a:prstGeom prst="rect">
              <a:avLst/>
            </a:prstGeom>
            <a:noFill/>
          </p:spPr>
          <p:txBody>
            <a:bodyPr wrap="square" rtlCol="0">
              <a:spAutoFit/>
            </a:bodyPr>
            <a:lstStyle>
              <a:defPPr>
                <a:defRPr lang="zh-CN"/>
              </a:defPPr>
              <a:lvl1pPr indent="414020" defTabSz="951865">
                <a:lnSpc>
                  <a:spcPct val="150000"/>
                </a:lnSpc>
                <a:defRPr sz="1600">
                  <a:solidFill>
                    <a:prstClr val="black">
                      <a:lumMod val="50000"/>
                      <a:lumOff val="50000"/>
                    </a:prstClr>
                  </a:solidFill>
                  <a:latin typeface="微软雅黑" panose="020B0503020204020204" pitchFamily="34" charset="-122"/>
                  <a:ea typeface="微软雅黑" panose="020B0503020204020204" pitchFamily="34" charset="-122"/>
                </a:defRPr>
              </a:lvl1pPr>
            </a:lstStyle>
            <a:p>
              <a:pPr indent="0" fontAlgn="auto">
                <a:lnSpc>
                  <a:spcPts val="2300"/>
                </a:lnSpc>
              </a:pPr>
              <a:r>
                <a:rPr lang="zh-CN" altLang="en-US" sz="1600" kern="100" dirty="0">
                  <a:solidFill>
                    <a:schemeClr val="tx1"/>
                  </a:solidFill>
                  <a:sym typeface="+mn-ea"/>
                </a:rPr>
                <a:t>着力打造人才梯队，主动开展处内6个重点岗位的轮岗，努力培养“专业+IT”的复合型人才队伍，员工掌握新鲜职责的热情高涨。</a:t>
              </a:r>
              <a:endParaRPr lang="zh-CN" altLang="en-US" sz="1600" kern="100" dirty="0">
                <a:solidFill>
                  <a:schemeClr val="tx1"/>
                </a:solidFill>
              </a:endParaRPr>
            </a:p>
          </p:txBody>
        </p:sp>
      </p:grpSp>
      <p:sp>
        <p:nvSpPr>
          <p:cNvPr id="28" name="椭圆 27"/>
          <p:cNvSpPr/>
          <p:nvPr>
            <p:custDataLst>
              <p:tags r:id="rId7"/>
            </p:custDataLst>
          </p:nvPr>
        </p:nvSpPr>
        <p:spPr>
          <a:xfrm>
            <a:off x="876000" y="2047003"/>
            <a:ext cx="10440000" cy="72000"/>
          </a:xfrm>
          <a:prstGeom prst="ellipse">
            <a:avLst/>
          </a:prstGeom>
          <a:gradFill>
            <a:gsLst>
              <a:gs pos="0">
                <a:schemeClr val="accent1">
                  <a:lumMod val="5000"/>
                  <a:lumOff val="95000"/>
                </a:schemeClr>
              </a:gs>
              <a:gs pos="80000">
                <a:srgbClr val="B1906F"/>
              </a:gs>
            </a:gsLst>
            <a:lin ang="5400000" scaled="0"/>
          </a:gradFill>
          <a:ln>
            <a:gradFill>
              <a:gsLst>
                <a:gs pos="0">
                  <a:schemeClr val="accent1">
                    <a:lumMod val="5000"/>
                    <a:lumOff val="95000"/>
                  </a:schemeClr>
                </a:gs>
                <a:gs pos="71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44" name="组合 343"/>
          <p:cNvGrpSpPr/>
          <p:nvPr/>
        </p:nvGrpSpPr>
        <p:grpSpPr>
          <a:xfrm>
            <a:off x="6860546" y="2144315"/>
            <a:ext cx="4623562" cy="4042854"/>
            <a:chOff x="1692178" y="1758815"/>
            <a:chExt cx="3927070" cy="3433840"/>
          </a:xfrm>
        </p:grpSpPr>
        <p:grpSp>
          <p:nvGrpSpPr>
            <p:cNvPr id="20" name="组合 19"/>
            <p:cNvGrpSpPr/>
            <p:nvPr/>
          </p:nvGrpSpPr>
          <p:grpSpPr>
            <a:xfrm>
              <a:off x="4393607" y="1758815"/>
              <a:ext cx="161213" cy="481449"/>
              <a:chOff x="2008778" y="2574004"/>
              <a:chExt cx="380273" cy="1135650"/>
            </a:xfrm>
            <a:solidFill>
              <a:schemeClr val="bg1"/>
            </a:solidFill>
          </p:grpSpPr>
          <p:sp>
            <p:nvSpPr>
              <p:cNvPr id="21" name="圆角矩形 316"/>
              <p:cNvSpPr/>
              <p:nvPr>
                <p:custDataLst>
                  <p:tags r:id="rId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2" name="Group 61"/>
              <p:cNvGrpSpPr/>
              <p:nvPr/>
            </p:nvGrpSpPr>
            <p:grpSpPr>
              <a:xfrm>
                <a:off x="2025107" y="2574004"/>
                <a:ext cx="347391" cy="392181"/>
                <a:chOff x="1368786" y="1195986"/>
                <a:chExt cx="1009650" cy="1139826"/>
              </a:xfrm>
              <a:grpFill/>
            </p:grpSpPr>
            <p:sp>
              <p:nvSpPr>
                <p:cNvPr id="23" name="Freeform 6"/>
                <p:cNvSpPr>
                  <a:spLocks noEditPoints="1"/>
                </p:cNvSpPr>
                <p:nvPr>
                  <p:custDataLst>
                    <p:tags r:id="rId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Freeform 8"/>
                <p:cNvSpPr>
                  <a:spLocks noEditPoints="1"/>
                </p:cNvSpPr>
                <p:nvPr>
                  <p:custDataLst>
                    <p:tags r:id="rId1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Freeform 9"/>
                <p:cNvSpPr/>
                <p:nvPr>
                  <p:custDataLst>
                    <p:tags r:id="rId1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0" name="圆角矩形 318"/>
              <p:cNvSpPr/>
              <p:nvPr>
                <p:custDataLst>
                  <p:tags r:id="rId1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圆角矩形 319"/>
              <p:cNvSpPr/>
              <p:nvPr>
                <p:custDataLst>
                  <p:tags r:id="rId1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圆角矩形 320"/>
              <p:cNvSpPr/>
              <p:nvPr>
                <p:custDataLst>
                  <p:tags r:id="rId1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圆角矩形 321"/>
              <p:cNvSpPr/>
              <p:nvPr>
                <p:custDataLst>
                  <p:tags r:id="rId1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9" name="组合 48"/>
            <p:cNvGrpSpPr/>
            <p:nvPr/>
          </p:nvGrpSpPr>
          <p:grpSpPr>
            <a:xfrm>
              <a:off x="3042339" y="2066330"/>
              <a:ext cx="216314" cy="646002"/>
              <a:chOff x="2008778" y="2574004"/>
              <a:chExt cx="380273" cy="1135650"/>
            </a:xfrm>
            <a:solidFill>
              <a:schemeClr val="bg1"/>
            </a:solidFill>
          </p:grpSpPr>
          <p:sp>
            <p:nvSpPr>
              <p:cNvPr id="50" name="圆角矩形 251"/>
              <p:cNvSpPr/>
              <p:nvPr>
                <p:custDataLst>
                  <p:tags r:id="rId1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1" name="Group 61"/>
              <p:cNvGrpSpPr/>
              <p:nvPr/>
            </p:nvGrpSpPr>
            <p:grpSpPr>
              <a:xfrm>
                <a:off x="2025107" y="2574004"/>
                <a:ext cx="347391" cy="392181"/>
                <a:chOff x="1368786" y="1195986"/>
                <a:chExt cx="1009650" cy="1139826"/>
              </a:xfrm>
              <a:grpFill/>
            </p:grpSpPr>
            <p:sp>
              <p:nvSpPr>
                <p:cNvPr id="52" name="Freeform 6"/>
                <p:cNvSpPr>
                  <a:spLocks noEditPoints="1"/>
                </p:cNvSpPr>
                <p:nvPr>
                  <p:custDataLst>
                    <p:tags r:id="rId1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3" name="Freeform 8"/>
                <p:cNvSpPr>
                  <a:spLocks noEditPoints="1"/>
                </p:cNvSpPr>
                <p:nvPr>
                  <p:custDataLst>
                    <p:tags r:id="rId1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4" name="Freeform 9"/>
                <p:cNvSpPr/>
                <p:nvPr>
                  <p:custDataLst>
                    <p:tags r:id="rId1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55" name="圆角矩形 253"/>
              <p:cNvSpPr/>
              <p:nvPr>
                <p:custDataLst>
                  <p:tags r:id="rId2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圆角矩形 254"/>
              <p:cNvSpPr/>
              <p:nvPr>
                <p:custDataLst>
                  <p:tags r:id="rId2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圆角矩形 255"/>
              <p:cNvSpPr/>
              <p:nvPr>
                <p:custDataLst>
                  <p:tags r:id="rId2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圆角矩形 256"/>
              <p:cNvSpPr/>
              <p:nvPr>
                <p:custDataLst>
                  <p:tags r:id="rId2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0" name="组合 59"/>
            <p:cNvGrpSpPr/>
            <p:nvPr/>
          </p:nvGrpSpPr>
          <p:grpSpPr>
            <a:xfrm>
              <a:off x="4656463" y="2090417"/>
              <a:ext cx="181659" cy="542507"/>
              <a:chOff x="2008778" y="2574004"/>
              <a:chExt cx="380273" cy="1135650"/>
            </a:xfrm>
            <a:solidFill>
              <a:schemeClr val="bg1"/>
            </a:solidFill>
          </p:grpSpPr>
          <p:sp>
            <p:nvSpPr>
              <p:cNvPr id="61" name="圆角矩形 241"/>
              <p:cNvSpPr/>
              <p:nvPr>
                <p:custDataLst>
                  <p:tags r:id="rId2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2" name="Group 61"/>
              <p:cNvGrpSpPr/>
              <p:nvPr/>
            </p:nvGrpSpPr>
            <p:grpSpPr>
              <a:xfrm>
                <a:off x="2025107" y="2574004"/>
                <a:ext cx="347391" cy="392181"/>
                <a:chOff x="1368786" y="1195986"/>
                <a:chExt cx="1009650" cy="1139826"/>
              </a:xfrm>
              <a:grpFill/>
            </p:grpSpPr>
            <p:sp>
              <p:nvSpPr>
                <p:cNvPr id="63" name="Freeform 6"/>
                <p:cNvSpPr>
                  <a:spLocks noEditPoints="1"/>
                </p:cNvSpPr>
                <p:nvPr>
                  <p:custDataLst>
                    <p:tags r:id="rId2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8"/>
                <p:cNvSpPr>
                  <a:spLocks noEditPoints="1"/>
                </p:cNvSpPr>
                <p:nvPr>
                  <p:custDataLst>
                    <p:tags r:id="rId2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9"/>
                <p:cNvSpPr/>
                <p:nvPr>
                  <p:custDataLst>
                    <p:tags r:id="rId2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6" name="圆角矩形 243"/>
              <p:cNvSpPr/>
              <p:nvPr>
                <p:custDataLst>
                  <p:tags r:id="rId2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7" name="圆角矩形 244"/>
              <p:cNvSpPr/>
              <p:nvPr>
                <p:custDataLst>
                  <p:tags r:id="rId2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圆角矩形 245"/>
              <p:cNvSpPr/>
              <p:nvPr>
                <p:custDataLst>
                  <p:tags r:id="rId3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圆角矩形 246"/>
              <p:cNvSpPr/>
              <p:nvPr>
                <p:custDataLst>
                  <p:tags r:id="rId3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70" name="组合 69"/>
            <p:cNvGrpSpPr/>
            <p:nvPr/>
          </p:nvGrpSpPr>
          <p:grpSpPr>
            <a:xfrm>
              <a:off x="4448926" y="2212126"/>
              <a:ext cx="215637" cy="643981"/>
              <a:chOff x="2008778" y="2574004"/>
              <a:chExt cx="380273" cy="1135650"/>
            </a:xfrm>
            <a:solidFill>
              <a:srgbClr val="FFC000"/>
            </a:solidFill>
          </p:grpSpPr>
          <p:sp>
            <p:nvSpPr>
              <p:cNvPr id="71" name="圆角矩形 211"/>
              <p:cNvSpPr/>
              <p:nvPr>
                <p:custDataLst>
                  <p:tags r:id="rId3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72" name="Group 61"/>
              <p:cNvGrpSpPr/>
              <p:nvPr/>
            </p:nvGrpSpPr>
            <p:grpSpPr>
              <a:xfrm>
                <a:off x="2025107" y="2574004"/>
                <a:ext cx="347391" cy="392181"/>
                <a:chOff x="1368786" y="1195986"/>
                <a:chExt cx="1009650" cy="1139826"/>
              </a:xfrm>
              <a:grpFill/>
            </p:grpSpPr>
            <p:sp>
              <p:nvSpPr>
                <p:cNvPr id="73" name="Freeform 6"/>
                <p:cNvSpPr>
                  <a:spLocks noEditPoints="1"/>
                </p:cNvSpPr>
                <p:nvPr>
                  <p:custDataLst>
                    <p:tags r:id="rId3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Freeform 8"/>
                <p:cNvSpPr>
                  <a:spLocks noEditPoints="1"/>
                </p:cNvSpPr>
                <p:nvPr>
                  <p:custDataLst>
                    <p:tags r:id="rId3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5" name="Freeform 9"/>
                <p:cNvSpPr/>
                <p:nvPr>
                  <p:custDataLst>
                    <p:tags r:id="rId3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76" name="圆角矩形 213"/>
              <p:cNvSpPr/>
              <p:nvPr>
                <p:custDataLst>
                  <p:tags r:id="rId3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7" name="圆角矩形 214"/>
              <p:cNvSpPr/>
              <p:nvPr>
                <p:custDataLst>
                  <p:tags r:id="rId3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8" name="圆角矩形 215"/>
              <p:cNvSpPr/>
              <p:nvPr>
                <p:custDataLst>
                  <p:tags r:id="rId3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9" name="圆角矩形 216"/>
              <p:cNvSpPr/>
              <p:nvPr>
                <p:custDataLst>
                  <p:tags r:id="rId3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0" name="组合 79"/>
            <p:cNvGrpSpPr/>
            <p:nvPr/>
          </p:nvGrpSpPr>
          <p:grpSpPr>
            <a:xfrm>
              <a:off x="4991496" y="2333732"/>
              <a:ext cx="219197" cy="654610"/>
              <a:chOff x="2008778" y="2574004"/>
              <a:chExt cx="380273" cy="1135650"/>
            </a:xfrm>
            <a:solidFill>
              <a:srgbClr val="FFC000"/>
            </a:solidFill>
          </p:grpSpPr>
          <p:sp>
            <p:nvSpPr>
              <p:cNvPr id="81" name="圆角矩形 201"/>
              <p:cNvSpPr/>
              <p:nvPr>
                <p:custDataLst>
                  <p:tags r:id="rId4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2" name="Group 61"/>
              <p:cNvGrpSpPr/>
              <p:nvPr/>
            </p:nvGrpSpPr>
            <p:grpSpPr>
              <a:xfrm>
                <a:off x="2025107" y="2574004"/>
                <a:ext cx="347391" cy="392181"/>
                <a:chOff x="1368786" y="1195986"/>
                <a:chExt cx="1009650" cy="1139826"/>
              </a:xfrm>
              <a:grpFill/>
            </p:grpSpPr>
            <p:sp>
              <p:nvSpPr>
                <p:cNvPr id="83" name="Freeform 6"/>
                <p:cNvSpPr>
                  <a:spLocks noEditPoints="1"/>
                </p:cNvSpPr>
                <p:nvPr>
                  <p:custDataLst>
                    <p:tags r:id="rId4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Freeform 8"/>
                <p:cNvSpPr>
                  <a:spLocks noEditPoints="1"/>
                </p:cNvSpPr>
                <p:nvPr>
                  <p:custDataLst>
                    <p:tags r:id="rId4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5" name="Freeform 9"/>
                <p:cNvSpPr/>
                <p:nvPr>
                  <p:custDataLst>
                    <p:tags r:id="rId4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86" name="圆角矩形 203"/>
              <p:cNvSpPr/>
              <p:nvPr>
                <p:custDataLst>
                  <p:tags r:id="rId4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圆角矩形 204"/>
              <p:cNvSpPr/>
              <p:nvPr>
                <p:custDataLst>
                  <p:tags r:id="rId4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8" name="圆角矩形 205"/>
              <p:cNvSpPr/>
              <p:nvPr>
                <p:custDataLst>
                  <p:tags r:id="rId4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9" name="圆角矩形 206"/>
              <p:cNvSpPr/>
              <p:nvPr>
                <p:custDataLst>
                  <p:tags r:id="rId4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0" name="组合 89"/>
            <p:cNvGrpSpPr/>
            <p:nvPr/>
          </p:nvGrpSpPr>
          <p:grpSpPr>
            <a:xfrm>
              <a:off x="2051833" y="2418530"/>
              <a:ext cx="241572" cy="721433"/>
              <a:chOff x="2008778" y="2574004"/>
              <a:chExt cx="380273" cy="1135650"/>
            </a:xfrm>
            <a:solidFill>
              <a:srgbClr val="FFC000"/>
            </a:solidFill>
          </p:grpSpPr>
          <p:sp>
            <p:nvSpPr>
              <p:cNvPr id="91" name="圆角矩形 191"/>
              <p:cNvSpPr/>
              <p:nvPr>
                <p:custDataLst>
                  <p:tags r:id="rId4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92" name="Group 61"/>
              <p:cNvGrpSpPr/>
              <p:nvPr/>
            </p:nvGrpSpPr>
            <p:grpSpPr>
              <a:xfrm>
                <a:off x="2025107" y="2574004"/>
                <a:ext cx="347391" cy="392181"/>
                <a:chOff x="1368786" y="1195986"/>
                <a:chExt cx="1009650" cy="1139826"/>
              </a:xfrm>
              <a:grpFill/>
            </p:grpSpPr>
            <p:sp>
              <p:nvSpPr>
                <p:cNvPr id="93" name="Freeform 6"/>
                <p:cNvSpPr>
                  <a:spLocks noEditPoints="1"/>
                </p:cNvSpPr>
                <p:nvPr>
                  <p:custDataLst>
                    <p:tags r:id="rId4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Freeform 8"/>
                <p:cNvSpPr>
                  <a:spLocks noEditPoints="1"/>
                </p:cNvSpPr>
                <p:nvPr>
                  <p:custDataLst>
                    <p:tags r:id="rId5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5" name="Freeform 9"/>
                <p:cNvSpPr/>
                <p:nvPr>
                  <p:custDataLst>
                    <p:tags r:id="rId5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96" name="圆角矩形 193"/>
              <p:cNvSpPr/>
              <p:nvPr>
                <p:custDataLst>
                  <p:tags r:id="rId5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7" name="圆角矩形 194"/>
              <p:cNvSpPr/>
              <p:nvPr>
                <p:custDataLst>
                  <p:tags r:id="rId5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圆角矩形 195"/>
              <p:cNvSpPr/>
              <p:nvPr>
                <p:custDataLst>
                  <p:tags r:id="rId5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圆角矩形 196"/>
              <p:cNvSpPr/>
              <p:nvPr>
                <p:custDataLst>
                  <p:tags r:id="rId5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1" name="组合 100"/>
            <p:cNvGrpSpPr/>
            <p:nvPr/>
          </p:nvGrpSpPr>
          <p:grpSpPr>
            <a:xfrm>
              <a:off x="2241417" y="2900708"/>
              <a:ext cx="307530" cy="918412"/>
              <a:chOff x="2008778" y="2574004"/>
              <a:chExt cx="380273" cy="1135650"/>
            </a:xfrm>
            <a:solidFill>
              <a:srgbClr val="FFC000"/>
            </a:solidFill>
          </p:grpSpPr>
          <p:sp>
            <p:nvSpPr>
              <p:cNvPr id="102" name="圆角矩形 181"/>
              <p:cNvSpPr/>
              <p:nvPr>
                <p:custDataLst>
                  <p:tags r:id="rId5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3" name="Group 61"/>
              <p:cNvGrpSpPr/>
              <p:nvPr/>
            </p:nvGrpSpPr>
            <p:grpSpPr>
              <a:xfrm>
                <a:off x="2025107" y="2574004"/>
                <a:ext cx="347391" cy="392181"/>
                <a:chOff x="1368786" y="1195986"/>
                <a:chExt cx="1009650" cy="1139826"/>
              </a:xfrm>
              <a:grpFill/>
            </p:grpSpPr>
            <p:sp>
              <p:nvSpPr>
                <p:cNvPr id="104" name="Freeform 6"/>
                <p:cNvSpPr>
                  <a:spLocks noEditPoints="1"/>
                </p:cNvSpPr>
                <p:nvPr>
                  <p:custDataLst>
                    <p:tags r:id="rId5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5" name="Freeform 8"/>
                <p:cNvSpPr>
                  <a:spLocks noEditPoints="1"/>
                </p:cNvSpPr>
                <p:nvPr>
                  <p:custDataLst>
                    <p:tags r:id="rId5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Freeform 9"/>
                <p:cNvSpPr/>
                <p:nvPr>
                  <p:custDataLst>
                    <p:tags r:id="rId5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07" name="圆角矩形 183"/>
              <p:cNvSpPr/>
              <p:nvPr>
                <p:custDataLst>
                  <p:tags r:id="rId6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8" name="圆角矩形 184"/>
              <p:cNvSpPr/>
              <p:nvPr>
                <p:custDataLst>
                  <p:tags r:id="rId6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9" name="圆角矩形 185"/>
              <p:cNvSpPr/>
              <p:nvPr>
                <p:custDataLst>
                  <p:tags r:id="rId6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0" name="圆角矩形 186"/>
              <p:cNvSpPr/>
              <p:nvPr>
                <p:custDataLst>
                  <p:tags r:id="rId6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11" name="组合 110"/>
            <p:cNvGrpSpPr/>
            <p:nvPr/>
          </p:nvGrpSpPr>
          <p:grpSpPr>
            <a:xfrm>
              <a:off x="3840530" y="2363123"/>
              <a:ext cx="241572" cy="721433"/>
              <a:chOff x="2008778" y="2574004"/>
              <a:chExt cx="380273" cy="1135650"/>
            </a:xfrm>
            <a:solidFill>
              <a:srgbClr val="FFC000"/>
            </a:solidFill>
          </p:grpSpPr>
          <p:sp>
            <p:nvSpPr>
              <p:cNvPr id="112" name="圆角矩形 121"/>
              <p:cNvSpPr/>
              <p:nvPr>
                <p:custDataLst>
                  <p:tags r:id="rId6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13" name="Group 61"/>
              <p:cNvGrpSpPr/>
              <p:nvPr/>
            </p:nvGrpSpPr>
            <p:grpSpPr>
              <a:xfrm>
                <a:off x="2025107" y="2574004"/>
                <a:ext cx="347391" cy="392181"/>
                <a:chOff x="1368786" y="1195986"/>
                <a:chExt cx="1009650" cy="1139826"/>
              </a:xfrm>
              <a:grpFill/>
            </p:grpSpPr>
            <p:sp>
              <p:nvSpPr>
                <p:cNvPr id="114" name="Freeform 6"/>
                <p:cNvSpPr>
                  <a:spLocks noEditPoints="1"/>
                </p:cNvSpPr>
                <p:nvPr>
                  <p:custDataLst>
                    <p:tags r:id="rId6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Freeform 8"/>
                <p:cNvSpPr>
                  <a:spLocks noEditPoints="1"/>
                </p:cNvSpPr>
                <p:nvPr>
                  <p:custDataLst>
                    <p:tags r:id="rId6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6" name="Freeform 9"/>
                <p:cNvSpPr/>
                <p:nvPr>
                  <p:custDataLst>
                    <p:tags r:id="rId6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17" name="圆角矩形 123"/>
              <p:cNvSpPr/>
              <p:nvPr>
                <p:custDataLst>
                  <p:tags r:id="rId6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8" name="圆角矩形 124"/>
              <p:cNvSpPr/>
              <p:nvPr>
                <p:custDataLst>
                  <p:tags r:id="rId6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9" name="圆角矩形 125"/>
              <p:cNvSpPr/>
              <p:nvPr>
                <p:custDataLst>
                  <p:tags r:id="rId7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0" name="圆角矩形 126"/>
              <p:cNvSpPr/>
              <p:nvPr>
                <p:custDataLst>
                  <p:tags r:id="rId7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21" name="组合 120"/>
            <p:cNvGrpSpPr/>
            <p:nvPr/>
          </p:nvGrpSpPr>
          <p:grpSpPr>
            <a:xfrm>
              <a:off x="2446294" y="2317693"/>
              <a:ext cx="241572" cy="721433"/>
              <a:chOff x="2008778" y="2574004"/>
              <a:chExt cx="380273" cy="1135650"/>
            </a:xfrm>
            <a:solidFill>
              <a:srgbClr val="FFC000"/>
            </a:solidFill>
          </p:grpSpPr>
          <p:sp>
            <p:nvSpPr>
              <p:cNvPr id="122" name="圆角矩形 131"/>
              <p:cNvSpPr/>
              <p:nvPr>
                <p:custDataLst>
                  <p:tags r:id="rId7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3" name="Group 61"/>
              <p:cNvGrpSpPr/>
              <p:nvPr/>
            </p:nvGrpSpPr>
            <p:grpSpPr>
              <a:xfrm>
                <a:off x="2025107" y="2574004"/>
                <a:ext cx="347391" cy="392181"/>
                <a:chOff x="1368786" y="1195986"/>
                <a:chExt cx="1009650" cy="1139826"/>
              </a:xfrm>
              <a:grpFill/>
            </p:grpSpPr>
            <p:sp>
              <p:nvSpPr>
                <p:cNvPr id="124" name="Freeform 6"/>
                <p:cNvSpPr>
                  <a:spLocks noEditPoints="1"/>
                </p:cNvSpPr>
                <p:nvPr>
                  <p:custDataLst>
                    <p:tags r:id="rId7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Freeform 8"/>
                <p:cNvSpPr>
                  <a:spLocks noEditPoints="1"/>
                </p:cNvSpPr>
                <p:nvPr>
                  <p:custDataLst>
                    <p:tags r:id="rId7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Freeform 9"/>
                <p:cNvSpPr/>
                <p:nvPr>
                  <p:custDataLst>
                    <p:tags r:id="rId7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27" name="圆角矩形 133"/>
              <p:cNvSpPr/>
              <p:nvPr>
                <p:custDataLst>
                  <p:tags r:id="rId7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8" name="圆角矩形 134"/>
              <p:cNvSpPr/>
              <p:nvPr>
                <p:custDataLst>
                  <p:tags r:id="rId7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9" name="圆角矩形 135"/>
              <p:cNvSpPr/>
              <p:nvPr>
                <p:custDataLst>
                  <p:tags r:id="rId7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0" name="圆角矩形 136"/>
              <p:cNvSpPr/>
              <p:nvPr>
                <p:custDataLst>
                  <p:tags r:id="rId7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31" name="组合 130"/>
            <p:cNvGrpSpPr/>
            <p:nvPr/>
          </p:nvGrpSpPr>
          <p:grpSpPr>
            <a:xfrm>
              <a:off x="4639568" y="2618677"/>
              <a:ext cx="241572" cy="721433"/>
              <a:chOff x="2008778" y="2574004"/>
              <a:chExt cx="380273" cy="1135650"/>
            </a:xfrm>
            <a:solidFill>
              <a:srgbClr val="FFC000"/>
            </a:solidFill>
          </p:grpSpPr>
          <p:sp>
            <p:nvSpPr>
              <p:cNvPr id="132" name="圆角矩形 141"/>
              <p:cNvSpPr/>
              <p:nvPr>
                <p:custDataLst>
                  <p:tags r:id="rId8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33" name="Group 61"/>
              <p:cNvGrpSpPr/>
              <p:nvPr/>
            </p:nvGrpSpPr>
            <p:grpSpPr>
              <a:xfrm>
                <a:off x="2025107" y="2574004"/>
                <a:ext cx="347391" cy="392181"/>
                <a:chOff x="1368786" y="1195986"/>
                <a:chExt cx="1009650" cy="1139826"/>
              </a:xfrm>
              <a:grpFill/>
            </p:grpSpPr>
            <p:sp>
              <p:nvSpPr>
                <p:cNvPr id="134" name="Freeform 6"/>
                <p:cNvSpPr>
                  <a:spLocks noEditPoints="1"/>
                </p:cNvSpPr>
                <p:nvPr>
                  <p:custDataLst>
                    <p:tags r:id="rId8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Freeform 8"/>
                <p:cNvSpPr>
                  <a:spLocks noEditPoints="1"/>
                </p:cNvSpPr>
                <p:nvPr>
                  <p:custDataLst>
                    <p:tags r:id="rId8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Freeform 9"/>
                <p:cNvSpPr/>
                <p:nvPr>
                  <p:custDataLst>
                    <p:tags r:id="rId8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37" name="圆角矩形 143"/>
              <p:cNvSpPr/>
              <p:nvPr>
                <p:custDataLst>
                  <p:tags r:id="rId8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8" name="圆角矩形 144"/>
              <p:cNvSpPr/>
              <p:nvPr>
                <p:custDataLst>
                  <p:tags r:id="rId8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9" name="圆角矩形 145"/>
              <p:cNvSpPr/>
              <p:nvPr>
                <p:custDataLst>
                  <p:tags r:id="rId8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0" name="圆角矩形 146"/>
              <p:cNvSpPr/>
              <p:nvPr>
                <p:custDataLst>
                  <p:tags r:id="rId8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41" name="组合 140"/>
            <p:cNvGrpSpPr/>
            <p:nvPr/>
          </p:nvGrpSpPr>
          <p:grpSpPr>
            <a:xfrm>
              <a:off x="2702629" y="2010816"/>
              <a:ext cx="222078" cy="663215"/>
              <a:chOff x="2008778" y="2574004"/>
              <a:chExt cx="380273" cy="1135650"/>
            </a:xfrm>
            <a:solidFill>
              <a:srgbClr val="FFC000"/>
            </a:solidFill>
          </p:grpSpPr>
          <p:sp>
            <p:nvSpPr>
              <p:cNvPr id="142" name="圆角矩形 151"/>
              <p:cNvSpPr/>
              <p:nvPr>
                <p:custDataLst>
                  <p:tags r:id="rId8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3" name="Group 61"/>
              <p:cNvGrpSpPr/>
              <p:nvPr/>
            </p:nvGrpSpPr>
            <p:grpSpPr>
              <a:xfrm>
                <a:off x="2025107" y="2574004"/>
                <a:ext cx="347391" cy="392181"/>
                <a:chOff x="1368786" y="1195986"/>
                <a:chExt cx="1009650" cy="1139826"/>
              </a:xfrm>
              <a:grpFill/>
            </p:grpSpPr>
            <p:sp>
              <p:nvSpPr>
                <p:cNvPr id="144" name="Freeform 6"/>
                <p:cNvSpPr>
                  <a:spLocks noEditPoints="1"/>
                </p:cNvSpPr>
                <p:nvPr>
                  <p:custDataLst>
                    <p:tags r:id="rId8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5" name="Freeform 8"/>
                <p:cNvSpPr>
                  <a:spLocks noEditPoints="1"/>
                </p:cNvSpPr>
                <p:nvPr>
                  <p:custDataLst>
                    <p:tags r:id="rId9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6" name="Freeform 9"/>
                <p:cNvSpPr/>
                <p:nvPr>
                  <p:custDataLst>
                    <p:tags r:id="rId9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47" name="圆角矩形 153"/>
              <p:cNvSpPr/>
              <p:nvPr>
                <p:custDataLst>
                  <p:tags r:id="rId9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8" name="圆角矩形 154"/>
              <p:cNvSpPr/>
              <p:nvPr>
                <p:custDataLst>
                  <p:tags r:id="rId9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9" name="圆角矩形 155"/>
              <p:cNvSpPr/>
              <p:nvPr>
                <p:custDataLst>
                  <p:tags r:id="rId9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0" name="圆角矩形 156"/>
              <p:cNvSpPr/>
              <p:nvPr>
                <p:custDataLst>
                  <p:tags r:id="rId9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51" name="组合 150"/>
            <p:cNvGrpSpPr/>
            <p:nvPr/>
          </p:nvGrpSpPr>
          <p:grpSpPr>
            <a:xfrm>
              <a:off x="3151996" y="2367186"/>
              <a:ext cx="273967" cy="818178"/>
              <a:chOff x="2008778" y="2574004"/>
              <a:chExt cx="380273" cy="1135650"/>
            </a:xfrm>
            <a:solidFill>
              <a:srgbClr val="FFC000"/>
            </a:solidFill>
          </p:grpSpPr>
          <p:sp>
            <p:nvSpPr>
              <p:cNvPr id="152" name="圆角矩形 161"/>
              <p:cNvSpPr/>
              <p:nvPr>
                <p:custDataLst>
                  <p:tags r:id="rId9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3" name="Group 61"/>
              <p:cNvGrpSpPr/>
              <p:nvPr/>
            </p:nvGrpSpPr>
            <p:grpSpPr>
              <a:xfrm>
                <a:off x="2025107" y="2574004"/>
                <a:ext cx="347391" cy="392181"/>
                <a:chOff x="1368786" y="1195986"/>
                <a:chExt cx="1009650" cy="1139826"/>
              </a:xfrm>
              <a:grpFill/>
            </p:grpSpPr>
            <p:sp>
              <p:nvSpPr>
                <p:cNvPr id="154" name="Freeform 6"/>
                <p:cNvSpPr>
                  <a:spLocks noEditPoints="1"/>
                </p:cNvSpPr>
                <p:nvPr>
                  <p:custDataLst>
                    <p:tags r:id="rId9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5" name="Freeform 8"/>
                <p:cNvSpPr>
                  <a:spLocks noEditPoints="1"/>
                </p:cNvSpPr>
                <p:nvPr>
                  <p:custDataLst>
                    <p:tags r:id="rId9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6" name="Freeform 9"/>
                <p:cNvSpPr/>
                <p:nvPr>
                  <p:custDataLst>
                    <p:tags r:id="rId9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57" name="圆角矩形 163"/>
              <p:cNvSpPr/>
              <p:nvPr>
                <p:custDataLst>
                  <p:tags r:id="rId10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8" name="圆角矩形 164"/>
              <p:cNvSpPr/>
              <p:nvPr>
                <p:custDataLst>
                  <p:tags r:id="rId10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9" name="圆角矩形 165"/>
              <p:cNvSpPr/>
              <p:nvPr>
                <p:custDataLst>
                  <p:tags r:id="rId10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0" name="圆角矩形 166"/>
              <p:cNvSpPr/>
              <p:nvPr>
                <p:custDataLst>
                  <p:tags r:id="rId10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61" name="组合 160"/>
            <p:cNvGrpSpPr/>
            <p:nvPr/>
          </p:nvGrpSpPr>
          <p:grpSpPr>
            <a:xfrm>
              <a:off x="3543961" y="2652131"/>
              <a:ext cx="307530" cy="918412"/>
              <a:chOff x="2008778" y="2574004"/>
              <a:chExt cx="380273" cy="1135650"/>
            </a:xfrm>
            <a:solidFill>
              <a:srgbClr val="FFC000"/>
            </a:solidFill>
          </p:grpSpPr>
          <p:sp>
            <p:nvSpPr>
              <p:cNvPr id="162" name="圆角矩形 171"/>
              <p:cNvSpPr/>
              <p:nvPr>
                <p:custDataLst>
                  <p:tags r:id="rId10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63" name="Group 61"/>
              <p:cNvGrpSpPr/>
              <p:nvPr/>
            </p:nvGrpSpPr>
            <p:grpSpPr>
              <a:xfrm>
                <a:off x="2025107" y="2574004"/>
                <a:ext cx="347391" cy="392181"/>
                <a:chOff x="1368786" y="1195986"/>
                <a:chExt cx="1009650" cy="1139826"/>
              </a:xfrm>
              <a:grpFill/>
            </p:grpSpPr>
            <p:sp>
              <p:nvSpPr>
                <p:cNvPr id="164" name="Freeform 6"/>
                <p:cNvSpPr>
                  <a:spLocks noEditPoints="1"/>
                </p:cNvSpPr>
                <p:nvPr>
                  <p:custDataLst>
                    <p:tags r:id="rId10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5" name="Freeform 8"/>
                <p:cNvSpPr>
                  <a:spLocks noEditPoints="1"/>
                </p:cNvSpPr>
                <p:nvPr>
                  <p:custDataLst>
                    <p:tags r:id="rId10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6" name="Freeform 9"/>
                <p:cNvSpPr/>
                <p:nvPr>
                  <p:custDataLst>
                    <p:tags r:id="rId10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67" name="圆角矩形 173"/>
              <p:cNvSpPr/>
              <p:nvPr>
                <p:custDataLst>
                  <p:tags r:id="rId10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8" name="圆角矩形 174"/>
              <p:cNvSpPr/>
              <p:nvPr>
                <p:custDataLst>
                  <p:tags r:id="rId10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9" name="圆角矩形 175"/>
              <p:cNvSpPr/>
              <p:nvPr>
                <p:custDataLst>
                  <p:tags r:id="rId11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0" name="圆角矩形 176"/>
              <p:cNvSpPr/>
              <p:nvPr>
                <p:custDataLst>
                  <p:tags r:id="rId11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71" name="组合 170"/>
            <p:cNvGrpSpPr/>
            <p:nvPr/>
          </p:nvGrpSpPr>
          <p:grpSpPr>
            <a:xfrm>
              <a:off x="4208898" y="2509997"/>
              <a:ext cx="305743" cy="913071"/>
              <a:chOff x="2008778" y="2574004"/>
              <a:chExt cx="380273" cy="1135650"/>
            </a:xfrm>
            <a:solidFill>
              <a:srgbClr val="EF9F00"/>
            </a:solidFill>
          </p:grpSpPr>
          <p:sp>
            <p:nvSpPr>
              <p:cNvPr id="172" name="圆角矩形 91"/>
              <p:cNvSpPr/>
              <p:nvPr>
                <p:custDataLst>
                  <p:tags r:id="rId11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73" name="Group 61"/>
              <p:cNvGrpSpPr/>
              <p:nvPr/>
            </p:nvGrpSpPr>
            <p:grpSpPr>
              <a:xfrm>
                <a:off x="2025107" y="2574004"/>
                <a:ext cx="347391" cy="392181"/>
                <a:chOff x="1368786" y="1195986"/>
                <a:chExt cx="1009650" cy="1139826"/>
              </a:xfrm>
              <a:grpFill/>
            </p:grpSpPr>
            <p:sp>
              <p:nvSpPr>
                <p:cNvPr id="174" name="Freeform 6"/>
                <p:cNvSpPr>
                  <a:spLocks noEditPoints="1"/>
                </p:cNvSpPr>
                <p:nvPr>
                  <p:custDataLst>
                    <p:tags r:id="rId11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5" name="Freeform 8"/>
                <p:cNvSpPr>
                  <a:spLocks noEditPoints="1"/>
                </p:cNvSpPr>
                <p:nvPr>
                  <p:custDataLst>
                    <p:tags r:id="rId11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6" name="Freeform 9"/>
                <p:cNvSpPr/>
                <p:nvPr>
                  <p:custDataLst>
                    <p:tags r:id="rId11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77" name="圆角矩形 93"/>
              <p:cNvSpPr/>
              <p:nvPr>
                <p:custDataLst>
                  <p:tags r:id="rId11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8" name="圆角矩形 94"/>
              <p:cNvSpPr/>
              <p:nvPr>
                <p:custDataLst>
                  <p:tags r:id="rId11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9" name="圆角矩形 95"/>
              <p:cNvSpPr/>
              <p:nvPr>
                <p:custDataLst>
                  <p:tags r:id="rId11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0" name="圆角矩形 96"/>
              <p:cNvSpPr/>
              <p:nvPr>
                <p:custDataLst>
                  <p:tags r:id="rId11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81" name="组合 180"/>
            <p:cNvGrpSpPr/>
            <p:nvPr/>
          </p:nvGrpSpPr>
          <p:grpSpPr>
            <a:xfrm>
              <a:off x="1898601" y="3111708"/>
              <a:ext cx="305743" cy="913071"/>
              <a:chOff x="2008778" y="2574004"/>
              <a:chExt cx="380273" cy="1135650"/>
            </a:xfrm>
            <a:solidFill>
              <a:srgbClr val="EF9F00"/>
            </a:solidFill>
          </p:grpSpPr>
          <p:sp>
            <p:nvSpPr>
              <p:cNvPr id="182" name="圆角矩形 81"/>
              <p:cNvSpPr/>
              <p:nvPr>
                <p:custDataLst>
                  <p:tags r:id="rId12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83" name="Group 61"/>
              <p:cNvGrpSpPr/>
              <p:nvPr/>
            </p:nvGrpSpPr>
            <p:grpSpPr>
              <a:xfrm>
                <a:off x="2025107" y="2574004"/>
                <a:ext cx="347391" cy="392181"/>
                <a:chOff x="1368786" y="1195986"/>
                <a:chExt cx="1009650" cy="1139826"/>
              </a:xfrm>
              <a:grpFill/>
            </p:grpSpPr>
            <p:sp>
              <p:nvSpPr>
                <p:cNvPr id="184" name="Freeform 6"/>
                <p:cNvSpPr>
                  <a:spLocks noEditPoints="1"/>
                </p:cNvSpPr>
                <p:nvPr>
                  <p:custDataLst>
                    <p:tags r:id="rId12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5" name="Freeform 8"/>
                <p:cNvSpPr>
                  <a:spLocks noEditPoints="1"/>
                </p:cNvSpPr>
                <p:nvPr>
                  <p:custDataLst>
                    <p:tags r:id="rId12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6" name="Freeform 9"/>
                <p:cNvSpPr/>
                <p:nvPr>
                  <p:custDataLst>
                    <p:tags r:id="rId12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87" name="圆角矩形 83"/>
              <p:cNvSpPr/>
              <p:nvPr>
                <p:custDataLst>
                  <p:tags r:id="rId12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8" name="圆角矩形 84"/>
              <p:cNvSpPr/>
              <p:nvPr>
                <p:custDataLst>
                  <p:tags r:id="rId12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9" name="圆角矩形 85"/>
              <p:cNvSpPr/>
              <p:nvPr>
                <p:custDataLst>
                  <p:tags r:id="rId12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0" name="圆角矩形 86"/>
              <p:cNvSpPr/>
              <p:nvPr>
                <p:custDataLst>
                  <p:tags r:id="rId12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91" name="组合 190"/>
            <p:cNvGrpSpPr/>
            <p:nvPr/>
          </p:nvGrpSpPr>
          <p:grpSpPr>
            <a:xfrm>
              <a:off x="2814391" y="2599655"/>
              <a:ext cx="305743" cy="913071"/>
              <a:chOff x="2008778" y="2574004"/>
              <a:chExt cx="380273" cy="1135650"/>
            </a:xfrm>
            <a:solidFill>
              <a:srgbClr val="EF9F00"/>
            </a:solidFill>
          </p:grpSpPr>
          <p:sp>
            <p:nvSpPr>
              <p:cNvPr id="192" name="圆角矩形 111"/>
              <p:cNvSpPr/>
              <p:nvPr>
                <p:custDataLst>
                  <p:tags r:id="rId12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93" name="Group 61"/>
              <p:cNvGrpSpPr/>
              <p:nvPr/>
            </p:nvGrpSpPr>
            <p:grpSpPr>
              <a:xfrm>
                <a:off x="2025107" y="2574004"/>
                <a:ext cx="347391" cy="392181"/>
                <a:chOff x="1368786" y="1195986"/>
                <a:chExt cx="1009650" cy="1139826"/>
              </a:xfrm>
              <a:grpFill/>
            </p:grpSpPr>
            <p:sp>
              <p:nvSpPr>
                <p:cNvPr id="194" name="Freeform 6"/>
                <p:cNvSpPr>
                  <a:spLocks noEditPoints="1"/>
                </p:cNvSpPr>
                <p:nvPr>
                  <p:custDataLst>
                    <p:tags r:id="rId12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5" name="Freeform 8"/>
                <p:cNvSpPr>
                  <a:spLocks noEditPoints="1"/>
                </p:cNvSpPr>
                <p:nvPr>
                  <p:custDataLst>
                    <p:tags r:id="rId13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6" name="Freeform 9"/>
                <p:cNvSpPr/>
                <p:nvPr>
                  <p:custDataLst>
                    <p:tags r:id="rId13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97" name="圆角矩形 113"/>
              <p:cNvSpPr/>
              <p:nvPr>
                <p:custDataLst>
                  <p:tags r:id="rId13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8" name="圆角矩形 114"/>
              <p:cNvSpPr/>
              <p:nvPr>
                <p:custDataLst>
                  <p:tags r:id="rId13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9" name="圆角矩形 115"/>
              <p:cNvSpPr/>
              <p:nvPr>
                <p:custDataLst>
                  <p:tags r:id="rId13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0" name="圆角矩形 116"/>
              <p:cNvSpPr/>
              <p:nvPr>
                <p:custDataLst>
                  <p:tags r:id="rId13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01" name="组合 200"/>
            <p:cNvGrpSpPr/>
            <p:nvPr/>
          </p:nvGrpSpPr>
          <p:grpSpPr>
            <a:xfrm>
              <a:off x="3207493" y="3103885"/>
              <a:ext cx="356499" cy="1064651"/>
              <a:chOff x="2008778" y="2574004"/>
              <a:chExt cx="380273" cy="1135650"/>
            </a:xfrm>
            <a:solidFill>
              <a:srgbClr val="EF9F00"/>
            </a:solidFill>
          </p:grpSpPr>
          <p:sp>
            <p:nvSpPr>
              <p:cNvPr id="202" name="圆角矩形 41"/>
              <p:cNvSpPr/>
              <p:nvPr>
                <p:custDataLst>
                  <p:tags r:id="rId13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03" name="Group 61"/>
              <p:cNvGrpSpPr/>
              <p:nvPr/>
            </p:nvGrpSpPr>
            <p:grpSpPr>
              <a:xfrm>
                <a:off x="2025107" y="2574004"/>
                <a:ext cx="347391" cy="392181"/>
                <a:chOff x="1368786" y="1195986"/>
                <a:chExt cx="1009650" cy="1139826"/>
              </a:xfrm>
              <a:grpFill/>
            </p:grpSpPr>
            <p:sp>
              <p:nvSpPr>
                <p:cNvPr id="204" name="Freeform 6"/>
                <p:cNvSpPr>
                  <a:spLocks noEditPoints="1"/>
                </p:cNvSpPr>
                <p:nvPr>
                  <p:custDataLst>
                    <p:tags r:id="rId13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5" name="Freeform 8"/>
                <p:cNvSpPr>
                  <a:spLocks noEditPoints="1"/>
                </p:cNvSpPr>
                <p:nvPr>
                  <p:custDataLst>
                    <p:tags r:id="rId13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6" name="Freeform 9"/>
                <p:cNvSpPr/>
                <p:nvPr>
                  <p:custDataLst>
                    <p:tags r:id="rId13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07" name="圆角矩形 43"/>
              <p:cNvSpPr/>
              <p:nvPr>
                <p:custDataLst>
                  <p:tags r:id="rId14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8" name="圆角矩形 44"/>
              <p:cNvSpPr/>
              <p:nvPr>
                <p:custDataLst>
                  <p:tags r:id="rId14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9" name="圆角矩形 45"/>
              <p:cNvSpPr/>
              <p:nvPr>
                <p:custDataLst>
                  <p:tags r:id="rId14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0" name="圆角矩形 46"/>
              <p:cNvSpPr/>
              <p:nvPr>
                <p:custDataLst>
                  <p:tags r:id="rId14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11" name="组合 210"/>
            <p:cNvGrpSpPr/>
            <p:nvPr/>
          </p:nvGrpSpPr>
          <p:grpSpPr>
            <a:xfrm>
              <a:off x="3875529" y="3259113"/>
              <a:ext cx="356499" cy="1064651"/>
              <a:chOff x="2008778" y="2574004"/>
              <a:chExt cx="380273" cy="1135650"/>
            </a:xfrm>
            <a:solidFill>
              <a:srgbClr val="EF9F00"/>
            </a:solidFill>
          </p:grpSpPr>
          <p:sp>
            <p:nvSpPr>
              <p:cNvPr id="212" name="圆角矩形 51"/>
              <p:cNvSpPr/>
              <p:nvPr>
                <p:custDataLst>
                  <p:tags r:id="rId14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13" name="Group 61"/>
              <p:cNvGrpSpPr/>
              <p:nvPr/>
            </p:nvGrpSpPr>
            <p:grpSpPr>
              <a:xfrm>
                <a:off x="2025107" y="2574004"/>
                <a:ext cx="347391" cy="392181"/>
                <a:chOff x="1368786" y="1195986"/>
                <a:chExt cx="1009650" cy="1139826"/>
              </a:xfrm>
              <a:grpFill/>
            </p:grpSpPr>
            <p:sp>
              <p:nvSpPr>
                <p:cNvPr id="214" name="Freeform 6"/>
                <p:cNvSpPr>
                  <a:spLocks noEditPoints="1"/>
                </p:cNvSpPr>
                <p:nvPr>
                  <p:custDataLst>
                    <p:tags r:id="rId14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5" name="Freeform 8"/>
                <p:cNvSpPr>
                  <a:spLocks noEditPoints="1"/>
                </p:cNvSpPr>
                <p:nvPr>
                  <p:custDataLst>
                    <p:tags r:id="rId14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6" name="Freeform 9"/>
                <p:cNvSpPr/>
                <p:nvPr>
                  <p:custDataLst>
                    <p:tags r:id="rId14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17" name="圆角矩形 53"/>
              <p:cNvSpPr/>
              <p:nvPr>
                <p:custDataLst>
                  <p:tags r:id="rId14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8" name="圆角矩形 54"/>
              <p:cNvSpPr/>
              <p:nvPr>
                <p:custDataLst>
                  <p:tags r:id="rId14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9" name="圆角矩形 55"/>
              <p:cNvSpPr/>
              <p:nvPr>
                <p:custDataLst>
                  <p:tags r:id="rId15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0" name="圆角矩形 56"/>
              <p:cNvSpPr/>
              <p:nvPr>
                <p:custDataLst>
                  <p:tags r:id="rId15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21" name="组合 220"/>
            <p:cNvGrpSpPr/>
            <p:nvPr/>
          </p:nvGrpSpPr>
          <p:grpSpPr>
            <a:xfrm>
              <a:off x="4708985" y="3262046"/>
              <a:ext cx="339370" cy="1013499"/>
              <a:chOff x="2008778" y="2574004"/>
              <a:chExt cx="380273" cy="1135650"/>
            </a:xfrm>
            <a:solidFill>
              <a:srgbClr val="EF9F00"/>
            </a:solidFill>
          </p:grpSpPr>
          <p:sp>
            <p:nvSpPr>
              <p:cNvPr id="222" name="圆角矩形 61"/>
              <p:cNvSpPr/>
              <p:nvPr>
                <p:custDataLst>
                  <p:tags r:id="rId15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23" name="Group 61"/>
              <p:cNvGrpSpPr/>
              <p:nvPr/>
            </p:nvGrpSpPr>
            <p:grpSpPr>
              <a:xfrm>
                <a:off x="2025107" y="2574004"/>
                <a:ext cx="347391" cy="392181"/>
                <a:chOff x="1368786" y="1195986"/>
                <a:chExt cx="1009650" cy="1139826"/>
              </a:xfrm>
              <a:grpFill/>
            </p:grpSpPr>
            <p:sp>
              <p:nvSpPr>
                <p:cNvPr id="224" name="Freeform 6"/>
                <p:cNvSpPr>
                  <a:spLocks noEditPoints="1"/>
                </p:cNvSpPr>
                <p:nvPr>
                  <p:custDataLst>
                    <p:tags r:id="rId15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5" name="Freeform 8"/>
                <p:cNvSpPr>
                  <a:spLocks noEditPoints="1"/>
                </p:cNvSpPr>
                <p:nvPr>
                  <p:custDataLst>
                    <p:tags r:id="rId15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6" name="Freeform 9"/>
                <p:cNvSpPr/>
                <p:nvPr>
                  <p:custDataLst>
                    <p:tags r:id="rId15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27" name="圆角矩形 63"/>
              <p:cNvSpPr/>
              <p:nvPr>
                <p:custDataLst>
                  <p:tags r:id="rId15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8" name="圆角矩形 64"/>
              <p:cNvSpPr/>
              <p:nvPr>
                <p:custDataLst>
                  <p:tags r:id="rId15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9" name="圆角矩形 65"/>
              <p:cNvSpPr/>
              <p:nvPr>
                <p:custDataLst>
                  <p:tags r:id="rId15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0" name="圆角矩形 66"/>
              <p:cNvSpPr/>
              <p:nvPr>
                <p:custDataLst>
                  <p:tags r:id="rId15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31" name="组合 230"/>
            <p:cNvGrpSpPr/>
            <p:nvPr/>
          </p:nvGrpSpPr>
          <p:grpSpPr>
            <a:xfrm>
              <a:off x="2481833" y="3174608"/>
              <a:ext cx="356666" cy="1065152"/>
              <a:chOff x="2008778" y="2574004"/>
              <a:chExt cx="380273" cy="1135650"/>
            </a:xfrm>
            <a:solidFill>
              <a:srgbClr val="EF9F00"/>
            </a:solidFill>
          </p:grpSpPr>
          <p:sp>
            <p:nvSpPr>
              <p:cNvPr id="232" name="圆角矩形 71"/>
              <p:cNvSpPr/>
              <p:nvPr>
                <p:custDataLst>
                  <p:tags r:id="rId16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33" name="Group 61"/>
              <p:cNvGrpSpPr/>
              <p:nvPr/>
            </p:nvGrpSpPr>
            <p:grpSpPr>
              <a:xfrm>
                <a:off x="2025107" y="2574004"/>
                <a:ext cx="347391" cy="392181"/>
                <a:chOff x="1368786" y="1195986"/>
                <a:chExt cx="1009650" cy="1139826"/>
              </a:xfrm>
              <a:grpFill/>
            </p:grpSpPr>
            <p:sp>
              <p:nvSpPr>
                <p:cNvPr id="234" name="Freeform 6"/>
                <p:cNvSpPr>
                  <a:spLocks noEditPoints="1"/>
                </p:cNvSpPr>
                <p:nvPr>
                  <p:custDataLst>
                    <p:tags r:id="rId16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5" name="Freeform 8"/>
                <p:cNvSpPr>
                  <a:spLocks noEditPoints="1"/>
                </p:cNvSpPr>
                <p:nvPr>
                  <p:custDataLst>
                    <p:tags r:id="rId16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6" name="Freeform 9"/>
                <p:cNvSpPr/>
                <p:nvPr>
                  <p:custDataLst>
                    <p:tags r:id="rId16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37" name="圆角矩形 73"/>
              <p:cNvSpPr/>
              <p:nvPr>
                <p:custDataLst>
                  <p:tags r:id="rId16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8" name="圆角矩形 74"/>
              <p:cNvSpPr/>
              <p:nvPr>
                <p:custDataLst>
                  <p:tags r:id="rId16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9" name="圆角矩形 75"/>
              <p:cNvSpPr/>
              <p:nvPr>
                <p:custDataLst>
                  <p:tags r:id="rId16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0" name="圆角矩形 76"/>
              <p:cNvSpPr/>
              <p:nvPr>
                <p:custDataLst>
                  <p:tags r:id="rId16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41" name="组合 240"/>
            <p:cNvGrpSpPr/>
            <p:nvPr/>
          </p:nvGrpSpPr>
          <p:grpSpPr>
            <a:xfrm>
              <a:off x="3440391" y="3737107"/>
              <a:ext cx="487391" cy="1455548"/>
              <a:chOff x="2008778" y="2574004"/>
              <a:chExt cx="380273" cy="1135650"/>
            </a:xfrm>
            <a:solidFill>
              <a:srgbClr val="EF9F00"/>
            </a:solidFill>
          </p:grpSpPr>
          <p:sp>
            <p:nvSpPr>
              <p:cNvPr id="242" name="圆角矩形 1"/>
              <p:cNvSpPr/>
              <p:nvPr>
                <p:custDataLst>
                  <p:tags r:id="rId16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43" name="Group 61"/>
              <p:cNvGrpSpPr/>
              <p:nvPr/>
            </p:nvGrpSpPr>
            <p:grpSpPr>
              <a:xfrm>
                <a:off x="2025107" y="2574004"/>
                <a:ext cx="347391" cy="392181"/>
                <a:chOff x="1368786" y="1195986"/>
                <a:chExt cx="1009650" cy="1139826"/>
              </a:xfrm>
              <a:grpFill/>
            </p:grpSpPr>
            <p:sp>
              <p:nvSpPr>
                <p:cNvPr id="244" name="Freeform 6"/>
                <p:cNvSpPr>
                  <a:spLocks noEditPoints="1"/>
                </p:cNvSpPr>
                <p:nvPr>
                  <p:custDataLst>
                    <p:tags r:id="rId16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5" name="Freeform 8"/>
                <p:cNvSpPr>
                  <a:spLocks noEditPoints="1"/>
                </p:cNvSpPr>
                <p:nvPr>
                  <p:custDataLst>
                    <p:tags r:id="rId17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6" name="Freeform 9"/>
                <p:cNvSpPr/>
                <p:nvPr>
                  <p:custDataLst>
                    <p:tags r:id="rId17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47" name="圆角矩形 12"/>
              <p:cNvSpPr/>
              <p:nvPr>
                <p:custDataLst>
                  <p:tags r:id="rId17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8" name="圆角矩形 14"/>
              <p:cNvSpPr/>
              <p:nvPr>
                <p:custDataLst>
                  <p:tags r:id="rId17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9" name="圆角矩形 17"/>
              <p:cNvSpPr/>
              <p:nvPr>
                <p:custDataLst>
                  <p:tags r:id="rId17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0" name="圆角矩形 18"/>
              <p:cNvSpPr/>
              <p:nvPr>
                <p:custDataLst>
                  <p:tags r:id="rId17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51" name="组合 250"/>
            <p:cNvGrpSpPr/>
            <p:nvPr/>
          </p:nvGrpSpPr>
          <p:grpSpPr>
            <a:xfrm>
              <a:off x="2857811" y="3588160"/>
              <a:ext cx="392736" cy="1172869"/>
              <a:chOff x="2008778" y="2574004"/>
              <a:chExt cx="380273" cy="1135650"/>
            </a:xfrm>
            <a:solidFill>
              <a:srgbClr val="EF9F00"/>
            </a:solidFill>
          </p:grpSpPr>
          <p:sp>
            <p:nvSpPr>
              <p:cNvPr id="252" name="圆角矩形 31"/>
              <p:cNvSpPr/>
              <p:nvPr>
                <p:custDataLst>
                  <p:tags r:id="rId17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3" name="Group 61"/>
              <p:cNvGrpSpPr/>
              <p:nvPr/>
            </p:nvGrpSpPr>
            <p:grpSpPr>
              <a:xfrm>
                <a:off x="2025107" y="2574004"/>
                <a:ext cx="347391" cy="392181"/>
                <a:chOff x="1368786" y="1195986"/>
                <a:chExt cx="1009650" cy="1139826"/>
              </a:xfrm>
              <a:grpFill/>
            </p:grpSpPr>
            <p:sp>
              <p:nvSpPr>
                <p:cNvPr id="254" name="Freeform 6"/>
                <p:cNvSpPr>
                  <a:spLocks noEditPoints="1"/>
                </p:cNvSpPr>
                <p:nvPr>
                  <p:custDataLst>
                    <p:tags r:id="rId17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5" name="Freeform 8"/>
                <p:cNvSpPr>
                  <a:spLocks noEditPoints="1"/>
                </p:cNvSpPr>
                <p:nvPr>
                  <p:custDataLst>
                    <p:tags r:id="rId17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6" name="Freeform 9"/>
                <p:cNvSpPr/>
                <p:nvPr>
                  <p:custDataLst>
                    <p:tags r:id="rId17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57" name="圆角矩形 33"/>
              <p:cNvSpPr/>
              <p:nvPr>
                <p:custDataLst>
                  <p:tags r:id="rId18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8" name="圆角矩形 34"/>
              <p:cNvSpPr/>
              <p:nvPr>
                <p:custDataLst>
                  <p:tags r:id="rId18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9" name="圆角矩形 35"/>
              <p:cNvSpPr/>
              <p:nvPr>
                <p:custDataLst>
                  <p:tags r:id="rId18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0" name="圆角矩形 36"/>
              <p:cNvSpPr/>
              <p:nvPr>
                <p:custDataLst>
                  <p:tags r:id="rId18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61" name="组合 260"/>
            <p:cNvGrpSpPr/>
            <p:nvPr/>
          </p:nvGrpSpPr>
          <p:grpSpPr>
            <a:xfrm>
              <a:off x="4238651" y="3637250"/>
              <a:ext cx="392736" cy="1172869"/>
              <a:chOff x="2008778" y="2574004"/>
              <a:chExt cx="380273" cy="1135650"/>
            </a:xfrm>
            <a:solidFill>
              <a:srgbClr val="EF9F00"/>
            </a:solidFill>
          </p:grpSpPr>
          <p:sp>
            <p:nvSpPr>
              <p:cNvPr id="262" name="圆角矩形 21"/>
              <p:cNvSpPr/>
              <p:nvPr>
                <p:custDataLst>
                  <p:tags r:id="rId18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63" name="Group 61"/>
              <p:cNvGrpSpPr/>
              <p:nvPr/>
            </p:nvGrpSpPr>
            <p:grpSpPr>
              <a:xfrm>
                <a:off x="2025107" y="2574004"/>
                <a:ext cx="347391" cy="392181"/>
                <a:chOff x="1368786" y="1195986"/>
                <a:chExt cx="1009650" cy="1139826"/>
              </a:xfrm>
              <a:grpFill/>
            </p:grpSpPr>
            <p:sp>
              <p:nvSpPr>
                <p:cNvPr id="264" name="Freeform 6"/>
                <p:cNvSpPr>
                  <a:spLocks noEditPoints="1"/>
                </p:cNvSpPr>
                <p:nvPr>
                  <p:custDataLst>
                    <p:tags r:id="rId18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5" name="Freeform 8"/>
                <p:cNvSpPr>
                  <a:spLocks noEditPoints="1"/>
                </p:cNvSpPr>
                <p:nvPr>
                  <p:custDataLst>
                    <p:tags r:id="rId18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6" name="Freeform 9"/>
                <p:cNvSpPr/>
                <p:nvPr>
                  <p:custDataLst>
                    <p:tags r:id="rId18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67" name="圆角矩形 23"/>
              <p:cNvSpPr/>
              <p:nvPr>
                <p:custDataLst>
                  <p:tags r:id="rId18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8" name="圆角矩形 24"/>
              <p:cNvSpPr/>
              <p:nvPr>
                <p:custDataLst>
                  <p:tags r:id="rId18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9" name="圆角矩形 25"/>
              <p:cNvSpPr/>
              <p:nvPr>
                <p:custDataLst>
                  <p:tags r:id="rId19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0" name="圆角矩形 26"/>
              <p:cNvSpPr/>
              <p:nvPr>
                <p:custDataLst>
                  <p:tags r:id="rId19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1" name="组合 270"/>
            <p:cNvGrpSpPr/>
            <p:nvPr/>
          </p:nvGrpSpPr>
          <p:grpSpPr>
            <a:xfrm>
              <a:off x="3497996" y="1987250"/>
              <a:ext cx="216314" cy="646002"/>
              <a:chOff x="2008778" y="2574004"/>
              <a:chExt cx="380273" cy="1135650"/>
            </a:xfrm>
            <a:solidFill>
              <a:schemeClr val="bg1"/>
            </a:solidFill>
          </p:grpSpPr>
          <p:sp>
            <p:nvSpPr>
              <p:cNvPr id="272" name="圆角矩形 221"/>
              <p:cNvSpPr/>
              <p:nvPr>
                <p:custDataLst>
                  <p:tags r:id="rId19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73" name="Group 61"/>
              <p:cNvGrpSpPr/>
              <p:nvPr/>
            </p:nvGrpSpPr>
            <p:grpSpPr>
              <a:xfrm>
                <a:off x="2025107" y="2574004"/>
                <a:ext cx="347391" cy="392181"/>
                <a:chOff x="1368786" y="1195986"/>
                <a:chExt cx="1009650" cy="1139826"/>
              </a:xfrm>
              <a:grpFill/>
            </p:grpSpPr>
            <p:sp>
              <p:nvSpPr>
                <p:cNvPr id="274" name="Freeform 6"/>
                <p:cNvSpPr>
                  <a:spLocks noEditPoints="1"/>
                </p:cNvSpPr>
                <p:nvPr>
                  <p:custDataLst>
                    <p:tags r:id="rId19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5" name="Freeform 8"/>
                <p:cNvSpPr>
                  <a:spLocks noEditPoints="1"/>
                </p:cNvSpPr>
                <p:nvPr>
                  <p:custDataLst>
                    <p:tags r:id="rId19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6" name="Freeform 9"/>
                <p:cNvSpPr/>
                <p:nvPr>
                  <p:custDataLst>
                    <p:tags r:id="rId19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77" name="圆角矩形 223"/>
              <p:cNvSpPr/>
              <p:nvPr>
                <p:custDataLst>
                  <p:tags r:id="rId19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8" name="圆角矩形 224"/>
              <p:cNvSpPr/>
              <p:nvPr>
                <p:custDataLst>
                  <p:tags r:id="rId19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9" name="圆角矩形 225"/>
              <p:cNvSpPr/>
              <p:nvPr>
                <p:custDataLst>
                  <p:tags r:id="rId19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0" name="圆角矩形 226"/>
              <p:cNvSpPr/>
              <p:nvPr>
                <p:custDataLst>
                  <p:tags r:id="rId19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81" name="组合 280"/>
            <p:cNvGrpSpPr/>
            <p:nvPr/>
          </p:nvGrpSpPr>
          <p:grpSpPr>
            <a:xfrm>
              <a:off x="4090206" y="1864453"/>
              <a:ext cx="181659" cy="542507"/>
              <a:chOff x="2008778" y="2574004"/>
              <a:chExt cx="380273" cy="1135650"/>
            </a:xfrm>
            <a:solidFill>
              <a:schemeClr val="bg1"/>
            </a:solidFill>
          </p:grpSpPr>
          <p:sp>
            <p:nvSpPr>
              <p:cNvPr id="282" name="圆角矩形 231"/>
              <p:cNvSpPr/>
              <p:nvPr>
                <p:custDataLst>
                  <p:tags r:id="rId20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83" name="Group 61"/>
              <p:cNvGrpSpPr/>
              <p:nvPr/>
            </p:nvGrpSpPr>
            <p:grpSpPr>
              <a:xfrm>
                <a:off x="2025107" y="2574004"/>
                <a:ext cx="347391" cy="392181"/>
                <a:chOff x="1368786" y="1195986"/>
                <a:chExt cx="1009650" cy="1139826"/>
              </a:xfrm>
              <a:grpFill/>
            </p:grpSpPr>
            <p:sp>
              <p:nvSpPr>
                <p:cNvPr id="284" name="Freeform 6"/>
                <p:cNvSpPr>
                  <a:spLocks noEditPoints="1"/>
                </p:cNvSpPr>
                <p:nvPr>
                  <p:custDataLst>
                    <p:tags r:id="rId20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5" name="Freeform 8"/>
                <p:cNvSpPr>
                  <a:spLocks noEditPoints="1"/>
                </p:cNvSpPr>
                <p:nvPr>
                  <p:custDataLst>
                    <p:tags r:id="rId20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6" name="Freeform 9"/>
                <p:cNvSpPr/>
                <p:nvPr>
                  <p:custDataLst>
                    <p:tags r:id="rId20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87" name="圆角矩形 233"/>
              <p:cNvSpPr/>
              <p:nvPr>
                <p:custDataLst>
                  <p:tags r:id="rId20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8" name="圆角矩形 234"/>
              <p:cNvSpPr/>
              <p:nvPr>
                <p:custDataLst>
                  <p:tags r:id="rId20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9" name="圆角矩形 235"/>
              <p:cNvSpPr/>
              <p:nvPr>
                <p:custDataLst>
                  <p:tags r:id="rId20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0" name="圆角矩形 236"/>
              <p:cNvSpPr/>
              <p:nvPr>
                <p:custDataLst>
                  <p:tags r:id="rId20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91" name="组合 290"/>
            <p:cNvGrpSpPr/>
            <p:nvPr/>
          </p:nvGrpSpPr>
          <p:grpSpPr>
            <a:xfrm>
              <a:off x="2255525" y="1928141"/>
              <a:ext cx="172407" cy="514879"/>
              <a:chOff x="2008778" y="2574004"/>
              <a:chExt cx="380273" cy="1135650"/>
            </a:xfrm>
            <a:solidFill>
              <a:schemeClr val="bg1"/>
            </a:solidFill>
          </p:grpSpPr>
          <p:sp>
            <p:nvSpPr>
              <p:cNvPr id="292" name="圆角矩形 261"/>
              <p:cNvSpPr/>
              <p:nvPr>
                <p:custDataLst>
                  <p:tags r:id="rId20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93" name="Group 61"/>
              <p:cNvGrpSpPr/>
              <p:nvPr/>
            </p:nvGrpSpPr>
            <p:grpSpPr>
              <a:xfrm>
                <a:off x="2025107" y="2574004"/>
                <a:ext cx="347391" cy="392181"/>
                <a:chOff x="1368786" y="1195986"/>
                <a:chExt cx="1009650" cy="1139826"/>
              </a:xfrm>
              <a:grpFill/>
            </p:grpSpPr>
            <p:sp>
              <p:nvSpPr>
                <p:cNvPr id="294" name="Freeform 6"/>
                <p:cNvSpPr>
                  <a:spLocks noEditPoints="1"/>
                </p:cNvSpPr>
                <p:nvPr>
                  <p:custDataLst>
                    <p:tags r:id="rId20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5" name="Freeform 8"/>
                <p:cNvSpPr>
                  <a:spLocks noEditPoints="1"/>
                </p:cNvSpPr>
                <p:nvPr>
                  <p:custDataLst>
                    <p:tags r:id="rId21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6" name="Freeform 9"/>
                <p:cNvSpPr/>
                <p:nvPr>
                  <p:custDataLst>
                    <p:tags r:id="rId21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97" name="圆角矩形 263"/>
              <p:cNvSpPr/>
              <p:nvPr>
                <p:custDataLst>
                  <p:tags r:id="rId21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8" name="圆角矩形 264"/>
              <p:cNvSpPr/>
              <p:nvPr>
                <p:custDataLst>
                  <p:tags r:id="rId21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9" name="圆角矩形 265"/>
              <p:cNvSpPr/>
              <p:nvPr>
                <p:custDataLst>
                  <p:tags r:id="rId21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0" name="圆角矩形 266"/>
              <p:cNvSpPr/>
              <p:nvPr>
                <p:custDataLst>
                  <p:tags r:id="rId21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1" name="组合 300"/>
            <p:cNvGrpSpPr/>
            <p:nvPr/>
          </p:nvGrpSpPr>
          <p:grpSpPr>
            <a:xfrm>
              <a:off x="4856565" y="1838792"/>
              <a:ext cx="161213" cy="481449"/>
              <a:chOff x="2008778" y="2574004"/>
              <a:chExt cx="380273" cy="1135650"/>
            </a:xfrm>
            <a:solidFill>
              <a:schemeClr val="bg1"/>
            </a:solidFill>
          </p:grpSpPr>
          <p:sp>
            <p:nvSpPr>
              <p:cNvPr id="302" name="圆角矩形 271"/>
              <p:cNvSpPr/>
              <p:nvPr>
                <p:custDataLst>
                  <p:tags r:id="rId21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03" name="Group 61"/>
              <p:cNvGrpSpPr/>
              <p:nvPr/>
            </p:nvGrpSpPr>
            <p:grpSpPr>
              <a:xfrm>
                <a:off x="2025107" y="2574004"/>
                <a:ext cx="347391" cy="392181"/>
                <a:chOff x="1368786" y="1195986"/>
                <a:chExt cx="1009650" cy="1139826"/>
              </a:xfrm>
              <a:grpFill/>
            </p:grpSpPr>
            <p:sp>
              <p:nvSpPr>
                <p:cNvPr id="304" name="Freeform 6"/>
                <p:cNvSpPr>
                  <a:spLocks noEditPoints="1"/>
                </p:cNvSpPr>
                <p:nvPr>
                  <p:custDataLst>
                    <p:tags r:id="rId21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5" name="Freeform 8"/>
                <p:cNvSpPr>
                  <a:spLocks noEditPoints="1"/>
                </p:cNvSpPr>
                <p:nvPr>
                  <p:custDataLst>
                    <p:tags r:id="rId21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6" name="Freeform 9"/>
                <p:cNvSpPr/>
                <p:nvPr>
                  <p:custDataLst>
                    <p:tags r:id="rId21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07" name="圆角矩形 273"/>
              <p:cNvSpPr/>
              <p:nvPr>
                <p:custDataLst>
                  <p:tags r:id="rId22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8" name="圆角矩形 274"/>
              <p:cNvSpPr/>
              <p:nvPr>
                <p:custDataLst>
                  <p:tags r:id="rId22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9" name="圆角矩形 275"/>
              <p:cNvSpPr/>
              <p:nvPr>
                <p:custDataLst>
                  <p:tags r:id="rId22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0" name="圆角矩形 276"/>
              <p:cNvSpPr/>
              <p:nvPr>
                <p:custDataLst>
                  <p:tags r:id="rId22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11" name="组合 310"/>
            <p:cNvGrpSpPr/>
            <p:nvPr/>
          </p:nvGrpSpPr>
          <p:grpSpPr>
            <a:xfrm>
              <a:off x="5268339" y="1901514"/>
              <a:ext cx="161213" cy="481449"/>
              <a:chOff x="2008778" y="2574004"/>
              <a:chExt cx="380273" cy="1135650"/>
            </a:xfrm>
            <a:solidFill>
              <a:schemeClr val="bg1"/>
            </a:solidFill>
          </p:grpSpPr>
          <p:sp>
            <p:nvSpPr>
              <p:cNvPr id="312" name="圆角矩形 281"/>
              <p:cNvSpPr/>
              <p:nvPr>
                <p:custDataLst>
                  <p:tags r:id="rId22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13" name="Group 61"/>
              <p:cNvGrpSpPr/>
              <p:nvPr/>
            </p:nvGrpSpPr>
            <p:grpSpPr>
              <a:xfrm>
                <a:off x="2025107" y="2574004"/>
                <a:ext cx="347391" cy="392181"/>
                <a:chOff x="1368786" y="1195986"/>
                <a:chExt cx="1009650" cy="1139826"/>
              </a:xfrm>
              <a:grpFill/>
            </p:grpSpPr>
            <p:sp>
              <p:nvSpPr>
                <p:cNvPr id="314" name="Freeform 6"/>
                <p:cNvSpPr>
                  <a:spLocks noEditPoints="1"/>
                </p:cNvSpPr>
                <p:nvPr>
                  <p:custDataLst>
                    <p:tags r:id="rId22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5" name="Freeform 8"/>
                <p:cNvSpPr>
                  <a:spLocks noEditPoints="1"/>
                </p:cNvSpPr>
                <p:nvPr>
                  <p:custDataLst>
                    <p:tags r:id="rId22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6" name="Freeform 9"/>
                <p:cNvSpPr/>
                <p:nvPr>
                  <p:custDataLst>
                    <p:tags r:id="rId22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17" name="圆角矩形 283"/>
              <p:cNvSpPr/>
              <p:nvPr>
                <p:custDataLst>
                  <p:tags r:id="rId22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8" name="圆角矩形 284"/>
              <p:cNvSpPr/>
              <p:nvPr>
                <p:custDataLst>
                  <p:tags r:id="rId22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9" name="圆角矩形 285"/>
              <p:cNvSpPr/>
              <p:nvPr>
                <p:custDataLst>
                  <p:tags r:id="rId23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0" name="圆角矩形 286"/>
              <p:cNvSpPr/>
              <p:nvPr>
                <p:custDataLst>
                  <p:tags r:id="rId23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21" name="组合 320"/>
            <p:cNvGrpSpPr/>
            <p:nvPr/>
          </p:nvGrpSpPr>
          <p:grpSpPr>
            <a:xfrm>
              <a:off x="1877785" y="2029294"/>
              <a:ext cx="153668" cy="458917"/>
              <a:chOff x="2008778" y="2574004"/>
              <a:chExt cx="380273" cy="1135650"/>
            </a:xfrm>
            <a:solidFill>
              <a:schemeClr val="bg1"/>
            </a:solidFill>
          </p:grpSpPr>
          <p:sp>
            <p:nvSpPr>
              <p:cNvPr id="322" name="圆角矩形 291"/>
              <p:cNvSpPr/>
              <p:nvPr>
                <p:custDataLst>
                  <p:tags r:id="rId23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23" name="Group 61"/>
              <p:cNvGrpSpPr/>
              <p:nvPr/>
            </p:nvGrpSpPr>
            <p:grpSpPr>
              <a:xfrm>
                <a:off x="2025107" y="2574004"/>
                <a:ext cx="347391" cy="392181"/>
                <a:chOff x="1368786" y="1195986"/>
                <a:chExt cx="1009650" cy="1139826"/>
              </a:xfrm>
              <a:grpFill/>
            </p:grpSpPr>
            <p:sp>
              <p:nvSpPr>
                <p:cNvPr id="324" name="Freeform 6"/>
                <p:cNvSpPr>
                  <a:spLocks noEditPoints="1"/>
                </p:cNvSpPr>
                <p:nvPr>
                  <p:custDataLst>
                    <p:tags r:id="rId23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5" name="Freeform 8"/>
                <p:cNvSpPr>
                  <a:spLocks noEditPoints="1"/>
                </p:cNvSpPr>
                <p:nvPr>
                  <p:custDataLst>
                    <p:tags r:id="rId23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6" name="Freeform 9"/>
                <p:cNvSpPr/>
                <p:nvPr>
                  <p:custDataLst>
                    <p:tags r:id="rId23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27" name="圆角矩形 293"/>
              <p:cNvSpPr/>
              <p:nvPr>
                <p:custDataLst>
                  <p:tags r:id="rId23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8" name="圆角矩形 294"/>
              <p:cNvSpPr/>
              <p:nvPr>
                <p:custDataLst>
                  <p:tags r:id="rId23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9" name="圆角矩形 295"/>
              <p:cNvSpPr/>
              <p:nvPr>
                <p:custDataLst>
                  <p:tags r:id="rId23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0" name="圆角矩形 296"/>
              <p:cNvSpPr/>
              <p:nvPr>
                <p:custDataLst>
                  <p:tags r:id="rId23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31" name="组合 330"/>
            <p:cNvGrpSpPr/>
            <p:nvPr/>
          </p:nvGrpSpPr>
          <p:grpSpPr>
            <a:xfrm>
              <a:off x="5126833" y="2887919"/>
              <a:ext cx="305743" cy="913071"/>
              <a:chOff x="2008778" y="2574004"/>
              <a:chExt cx="380273" cy="1135650"/>
            </a:xfrm>
            <a:solidFill>
              <a:srgbClr val="EF9F00"/>
            </a:solidFill>
          </p:grpSpPr>
          <p:sp>
            <p:nvSpPr>
              <p:cNvPr id="332" name="圆角矩形 101"/>
              <p:cNvSpPr/>
              <p:nvPr>
                <p:custDataLst>
                  <p:tags r:id="rId240"/>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33" name="Group 61"/>
              <p:cNvGrpSpPr/>
              <p:nvPr/>
            </p:nvGrpSpPr>
            <p:grpSpPr>
              <a:xfrm>
                <a:off x="2025107" y="2574004"/>
                <a:ext cx="347391" cy="392181"/>
                <a:chOff x="1368786" y="1195986"/>
                <a:chExt cx="1009650" cy="1139826"/>
              </a:xfrm>
              <a:grpFill/>
            </p:grpSpPr>
            <p:sp>
              <p:nvSpPr>
                <p:cNvPr id="334" name="Freeform 6"/>
                <p:cNvSpPr>
                  <a:spLocks noEditPoints="1"/>
                </p:cNvSpPr>
                <p:nvPr>
                  <p:custDataLst>
                    <p:tags r:id="rId241"/>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5" name="Freeform 8"/>
                <p:cNvSpPr>
                  <a:spLocks noEditPoints="1"/>
                </p:cNvSpPr>
                <p:nvPr>
                  <p:custDataLst>
                    <p:tags r:id="rId242"/>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6" name="Freeform 9"/>
                <p:cNvSpPr/>
                <p:nvPr>
                  <p:custDataLst>
                    <p:tags r:id="rId243"/>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37" name="圆角矩形 103"/>
              <p:cNvSpPr/>
              <p:nvPr>
                <p:custDataLst>
                  <p:tags r:id="rId244"/>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8" name="圆角矩形 104"/>
              <p:cNvSpPr/>
              <p:nvPr>
                <p:custDataLst>
                  <p:tags r:id="rId245"/>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9" name="圆角矩形 105"/>
              <p:cNvSpPr/>
              <p:nvPr>
                <p:custDataLst>
                  <p:tags r:id="rId246"/>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0" name="圆角矩形 106"/>
              <p:cNvSpPr/>
              <p:nvPr>
                <p:custDataLst>
                  <p:tags r:id="rId247"/>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41" name="组合 340"/>
            <p:cNvGrpSpPr/>
            <p:nvPr/>
          </p:nvGrpSpPr>
          <p:grpSpPr>
            <a:xfrm>
              <a:off x="1692178" y="2539451"/>
              <a:ext cx="241572" cy="721433"/>
              <a:chOff x="2008778" y="2574004"/>
              <a:chExt cx="380273" cy="1135650"/>
            </a:xfrm>
            <a:solidFill>
              <a:srgbClr val="FFC000"/>
            </a:solidFill>
          </p:grpSpPr>
          <p:sp>
            <p:nvSpPr>
              <p:cNvPr id="342" name="圆角矩形 306"/>
              <p:cNvSpPr/>
              <p:nvPr>
                <p:custDataLst>
                  <p:tags r:id="rId248"/>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43" name="Group 61"/>
              <p:cNvGrpSpPr/>
              <p:nvPr/>
            </p:nvGrpSpPr>
            <p:grpSpPr>
              <a:xfrm>
                <a:off x="2025107" y="2574004"/>
                <a:ext cx="347391" cy="392181"/>
                <a:chOff x="1368786" y="1195986"/>
                <a:chExt cx="1009650" cy="1139826"/>
              </a:xfrm>
              <a:grpFill/>
            </p:grpSpPr>
            <p:sp>
              <p:nvSpPr>
                <p:cNvPr id="345" name="Freeform 6"/>
                <p:cNvSpPr>
                  <a:spLocks noEditPoints="1"/>
                </p:cNvSpPr>
                <p:nvPr>
                  <p:custDataLst>
                    <p:tags r:id="rId24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6" name="Freeform 8"/>
                <p:cNvSpPr>
                  <a:spLocks noEditPoints="1"/>
                </p:cNvSpPr>
                <p:nvPr>
                  <p:custDataLst>
                    <p:tags r:id="rId25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7" name="Freeform 9"/>
                <p:cNvSpPr/>
                <p:nvPr>
                  <p:custDataLst>
                    <p:tags r:id="rId25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48" name="圆角矩形 308"/>
              <p:cNvSpPr/>
              <p:nvPr>
                <p:custDataLst>
                  <p:tags r:id="rId252"/>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9" name="圆角矩形 309"/>
              <p:cNvSpPr/>
              <p:nvPr>
                <p:custDataLst>
                  <p:tags r:id="rId253"/>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0" name="圆角矩形 310"/>
              <p:cNvSpPr/>
              <p:nvPr>
                <p:custDataLst>
                  <p:tags r:id="rId254"/>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1" name="圆角矩形 311"/>
              <p:cNvSpPr/>
              <p:nvPr>
                <p:custDataLst>
                  <p:tags r:id="rId255"/>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52" name="组合 351"/>
            <p:cNvGrpSpPr/>
            <p:nvPr/>
          </p:nvGrpSpPr>
          <p:grpSpPr>
            <a:xfrm>
              <a:off x="3792951" y="1784094"/>
              <a:ext cx="186473" cy="556884"/>
              <a:chOff x="2008778" y="2574004"/>
              <a:chExt cx="380273" cy="1135650"/>
            </a:xfrm>
            <a:solidFill>
              <a:schemeClr val="bg1"/>
            </a:solidFill>
          </p:grpSpPr>
          <p:sp>
            <p:nvSpPr>
              <p:cNvPr id="353" name="圆角矩形 326"/>
              <p:cNvSpPr/>
              <p:nvPr>
                <p:custDataLst>
                  <p:tags r:id="rId256"/>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54" name="Group 61"/>
              <p:cNvGrpSpPr/>
              <p:nvPr/>
            </p:nvGrpSpPr>
            <p:grpSpPr>
              <a:xfrm>
                <a:off x="2025107" y="2574004"/>
                <a:ext cx="347391" cy="392181"/>
                <a:chOff x="1368786" y="1195986"/>
                <a:chExt cx="1009650" cy="1139826"/>
              </a:xfrm>
              <a:grpFill/>
            </p:grpSpPr>
            <p:sp>
              <p:nvSpPr>
                <p:cNvPr id="355" name="Freeform 6"/>
                <p:cNvSpPr>
                  <a:spLocks noEditPoints="1"/>
                </p:cNvSpPr>
                <p:nvPr>
                  <p:custDataLst>
                    <p:tags r:id="rId25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6" name="Freeform 8"/>
                <p:cNvSpPr>
                  <a:spLocks noEditPoints="1"/>
                </p:cNvSpPr>
                <p:nvPr>
                  <p:custDataLst>
                    <p:tags r:id="rId25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7" name="Freeform 9"/>
                <p:cNvSpPr/>
                <p:nvPr>
                  <p:custDataLst>
                    <p:tags r:id="rId25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58" name="圆角矩形 328"/>
              <p:cNvSpPr/>
              <p:nvPr>
                <p:custDataLst>
                  <p:tags r:id="rId260"/>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9" name="圆角矩形 329"/>
              <p:cNvSpPr/>
              <p:nvPr>
                <p:custDataLst>
                  <p:tags r:id="rId261"/>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0" name="圆角矩形 330"/>
              <p:cNvSpPr/>
              <p:nvPr>
                <p:custDataLst>
                  <p:tags r:id="rId262"/>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1" name="圆角矩形 331"/>
              <p:cNvSpPr/>
              <p:nvPr>
                <p:custDataLst>
                  <p:tags r:id="rId263"/>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62" name="组合 361"/>
            <p:cNvGrpSpPr/>
            <p:nvPr/>
          </p:nvGrpSpPr>
          <p:grpSpPr>
            <a:xfrm>
              <a:off x="2495510" y="1774995"/>
              <a:ext cx="140418" cy="419346"/>
              <a:chOff x="2008778" y="2574004"/>
              <a:chExt cx="380273" cy="1135650"/>
            </a:xfrm>
            <a:solidFill>
              <a:schemeClr val="bg1"/>
            </a:solidFill>
          </p:grpSpPr>
          <p:sp>
            <p:nvSpPr>
              <p:cNvPr id="363" name="圆角矩形 336"/>
              <p:cNvSpPr/>
              <p:nvPr>
                <p:custDataLst>
                  <p:tags r:id="rId264"/>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64" name="Group 61"/>
              <p:cNvGrpSpPr/>
              <p:nvPr/>
            </p:nvGrpSpPr>
            <p:grpSpPr>
              <a:xfrm>
                <a:off x="2025107" y="2574004"/>
                <a:ext cx="347391" cy="392181"/>
                <a:chOff x="1368786" y="1195986"/>
                <a:chExt cx="1009650" cy="1139826"/>
              </a:xfrm>
              <a:grpFill/>
            </p:grpSpPr>
            <p:sp>
              <p:nvSpPr>
                <p:cNvPr id="365" name="Freeform 6"/>
                <p:cNvSpPr>
                  <a:spLocks noEditPoints="1"/>
                </p:cNvSpPr>
                <p:nvPr>
                  <p:custDataLst>
                    <p:tags r:id="rId26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6" name="Freeform 8"/>
                <p:cNvSpPr>
                  <a:spLocks noEditPoints="1"/>
                </p:cNvSpPr>
                <p:nvPr>
                  <p:custDataLst>
                    <p:tags r:id="rId26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7" name="Freeform 9"/>
                <p:cNvSpPr/>
                <p:nvPr>
                  <p:custDataLst>
                    <p:tags r:id="rId26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68" name="圆角矩形 338"/>
              <p:cNvSpPr/>
              <p:nvPr>
                <p:custDataLst>
                  <p:tags r:id="rId268"/>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9" name="圆角矩形 339"/>
              <p:cNvSpPr/>
              <p:nvPr>
                <p:custDataLst>
                  <p:tags r:id="rId269"/>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0" name="圆角矩形 340"/>
              <p:cNvSpPr/>
              <p:nvPr>
                <p:custDataLst>
                  <p:tags r:id="rId270"/>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1" name="圆角矩形 341"/>
              <p:cNvSpPr/>
              <p:nvPr>
                <p:custDataLst>
                  <p:tags r:id="rId271"/>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72" name="组合 371"/>
            <p:cNvGrpSpPr/>
            <p:nvPr/>
          </p:nvGrpSpPr>
          <p:grpSpPr>
            <a:xfrm>
              <a:off x="5428734" y="2445151"/>
              <a:ext cx="190514" cy="568951"/>
              <a:chOff x="2008778" y="2574004"/>
              <a:chExt cx="380273" cy="1135650"/>
            </a:xfrm>
            <a:solidFill>
              <a:srgbClr val="FFC000"/>
            </a:solidFill>
          </p:grpSpPr>
          <p:sp>
            <p:nvSpPr>
              <p:cNvPr id="373" name="圆角矩形 346"/>
              <p:cNvSpPr/>
              <p:nvPr>
                <p:custDataLst>
                  <p:tags r:id="rId272"/>
                </p:custDataLst>
              </p:nvPr>
            </p:nvSpPr>
            <p:spPr>
              <a:xfrm>
                <a:off x="2081583" y="2935539"/>
                <a:ext cx="234440" cy="255846"/>
              </a:xfrm>
              <a:prstGeom prst="roundRect">
                <a:avLst>
                  <a:gd name="adj" fmla="val 3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74" name="Group 61"/>
              <p:cNvGrpSpPr/>
              <p:nvPr/>
            </p:nvGrpSpPr>
            <p:grpSpPr>
              <a:xfrm>
                <a:off x="2025107" y="2574004"/>
                <a:ext cx="347391" cy="392181"/>
                <a:chOff x="1368786" y="1195986"/>
                <a:chExt cx="1009650" cy="1139826"/>
              </a:xfrm>
              <a:grpFill/>
            </p:grpSpPr>
            <p:sp>
              <p:nvSpPr>
                <p:cNvPr id="375" name="Freeform 6"/>
                <p:cNvSpPr>
                  <a:spLocks noEditPoints="1"/>
                </p:cNvSpPr>
                <p:nvPr>
                  <p:custDataLst>
                    <p:tags r:id="rId27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6" name="Freeform 8"/>
                <p:cNvSpPr>
                  <a:spLocks noEditPoints="1"/>
                </p:cNvSpPr>
                <p:nvPr>
                  <p:custDataLst>
                    <p:tags r:id="rId27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7" name="Freeform 9"/>
                <p:cNvSpPr/>
                <p:nvPr>
                  <p:custDataLst>
                    <p:tags r:id="rId27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78" name="圆角矩形 348"/>
              <p:cNvSpPr/>
              <p:nvPr>
                <p:custDataLst>
                  <p:tags r:id="rId276"/>
                </p:custDataLst>
              </p:nvPr>
            </p:nvSpPr>
            <p:spPr>
              <a:xfrm rot="457219">
                <a:off x="2008778" y="2863402"/>
                <a:ext cx="66422" cy="36724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9" name="圆角矩形 349"/>
              <p:cNvSpPr/>
              <p:nvPr>
                <p:custDataLst>
                  <p:tags r:id="rId277"/>
                </p:custDataLst>
              </p:nvPr>
            </p:nvSpPr>
            <p:spPr>
              <a:xfrm rot="21142781" flipH="1">
                <a:off x="2322629" y="2863385"/>
                <a:ext cx="66422" cy="3706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0" name="圆角矩形 350"/>
              <p:cNvSpPr/>
              <p:nvPr>
                <p:custDataLst>
                  <p:tags r:id="rId278"/>
                </p:custDataLst>
              </p:nvPr>
            </p:nvSpPr>
            <p:spPr>
              <a:xfrm rot="21437231" flipH="1">
                <a:off x="2220559"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1" name="圆角矩形 351"/>
              <p:cNvSpPr/>
              <p:nvPr>
                <p:custDataLst>
                  <p:tags r:id="rId279"/>
                </p:custDataLst>
              </p:nvPr>
            </p:nvSpPr>
            <p:spPr>
              <a:xfrm rot="162769">
                <a:off x="2068697" y="3124632"/>
                <a:ext cx="105773" cy="5850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pic>
        <p:nvPicPr>
          <p:cNvPr id="2" name="图片 1"/>
          <p:cNvPicPr>
            <a:picLocks noChangeAspect="1"/>
          </p:cNvPicPr>
          <p:nvPr>
            <p:custDataLst>
              <p:tags r:id="rId280"/>
            </p:custDataLst>
          </p:nvPr>
        </p:nvPicPr>
        <p:blipFill>
          <a:blip r:embed="rId281" cstate="print">
            <a:lum bright="18000"/>
            <a:extLst>
              <a:ext uri="{28A0092B-C50C-407E-A947-70E740481C1C}">
                <a14:useLocalDpi xmlns:a14="http://schemas.microsoft.com/office/drawing/2010/main" val="0"/>
              </a:ext>
            </a:extLst>
          </a:blip>
          <a:stretch>
            <a:fillRect/>
          </a:stretch>
        </p:blipFill>
        <p:spPr>
          <a:xfrm>
            <a:off x="5707176" y="5405011"/>
            <a:ext cx="7030389" cy="10084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对角圆角矩形 33"/>
          <p:cNvSpPr/>
          <p:nvPr>
            <p:custDataLst>
              <p:tags r:id="rId1"/>
            </p:custDataLst>
          </p:nvPr>
        </p:nvSpPr>
        <p:spPr>
          <a:xfrm>
            <a:off x="9847636" y="5622854"/>
            <a:ext cx="1429686" cy="795555"/>
          </a:xfrm>
          <a:prstGeom prst="round2DiagRect">
            <a:avLst/>
          </a:prstGeom>
          <a:solidFill>
            <a:srgbClr val="B0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52" name="对角圆角矩形 24"/>
          <p:cNvSpPr/>
          <p:nvPr>
            <p:custDataLst>
              <p:tags r:id="rId2"/>
            </p:custDataLst>
          </p:nvPr>
        </p:nvSpPr>
        <p:spPr>
          <a:xfrm>
            <a:off x="820415" y="1267850"/>
            <a:ext cx="1429686" cy="795555"/>
          </a:xfrm>
          <a:prstGeom prst="round2DiagRect">
            <a:avLst/>
          </a:prstGeom>
          <a:solidFill>
            <a:srgbClr val="8E2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 name="文本框 1"/>
          <p:cNvSpPr txBox="1"/>
          <p:nvPr>
            <p:custDataLst>
              <p:tags r:id="rId3"/>
            </p:custDataLst>
          </p:nvPr>
        </p:nvSpPr>
        <p:spPr>
          <a:xfrm>
            <a:off x="1098550" y="294429"/>
            <a:ext cx="4149090" cy="492125"/>
          </a:xfrm>
          <a:prstGeom prst="rect">
            <a:avLst/>
          </a:prstGeom>
          <a:noFill/>
        </p:spPr>
        <p:txBody>
          <a:bodyPr wrap="none" lIns="0" tIns="0" rIns="0" bIns="0">
            <a:spAutoFit/>
          </a:bodyPr>
          <a:p>
            <a:pPr algn="l">
              <a:spcBef>
                <a:spcPct val="0"/>
              </a:spcBef>
              <a:buFont typeface="Arial" panose="020B0604020202020204" pitchFamily="34" charset="0"/>
              <a:buNone/>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rPr>
              <a:t>OKR重点工作完成情况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对角圆角矩形 50"/>
          <p:cNvSpPr/>
          <p:nvPr>
            <p:custDataLst>
              <p:tags r:id="rId4"/>
            </p:custDataLst>
          </p:nvPr>
        </p:nvSpPr>
        <p:spPr>
          <a:xfrm>
            <a:off x="928370" y="1353504"/>
            <a:ext cx="5040000" cy="2065655"/>
          </a:xfrm>
          <a:prstGeom prst="round2DiagRect">
            <a:avLst>
              <a:gd name="adj1" fmla="val 8258"/>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4" name="文本框 13"/>
          <p:cNvSpPr txBox="1"/>
          <p:nvPr>
            <p:custDataLst>
              <p:tags r:id="rId5"/>
            </p:custDataLst>
          </p:nvPr>
        </p:nvSpPr>
        <p:spPr>
          <a:xfrm>
            <a:off x="1220291" y="2004577"/>
            <a:ext cx="4190544" cy="1122255"/>
          </a:xfrm>
          <a:prstGeom prst="rect">
            <a:avLst/>
          </a:prstGeom>
          <a:noFill/>
        </p:spPr>
        <p:txBody>
          <a:bodyPr wrap="square" rtlCol="0" anchor="ctr" anchorCtr="0">
            <a:noAutofit/>
          </a:bodyPr>
          <a:p>
            <a:pPr marL="171450" marR="0" lvl="0" indent="-171450" algn="l" defTabSz="914400" rtl="0" fontAlgn="auto">
              <a:lnSpc>
                <a:spcPct val="15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提前部署与外部机构对接养老金业务</a:t>
            </a:r>
            <a:r>
              <a:rPr sz="1400" dirty="0">
                <a:latin typeface="微软雅黑" panose="020B0503020204020204" pitchFamily="34" charset="-122"/>
                <a:ea typeface="微软雅黑" panose="020B0503020204020204" pitchFamily="34" charset="-122"/>
                <a:sym typeface="Calibri" panose="020F0502020204030204" pitchFamily="34" charset="0"/>
              </a:rPr>
              <a:t>。安排专人就头寸、指令、分红确认等事项与外部机构进行前期沟通。动员处内近一半人手参与养老金开户，确保第一时间开立交易账户，保障交易顺畅。</a:t>
            </a:r>
            <a:endParaRPr sz="14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对角圆角矩形 55"/>
          <p:cNvSpPr/>
          <p:nvPr>
            <p:custDataLst>
              <p:tags r:id="rId6"/>
            </p:custDataLst>
          </p:nvPr>
        </p:nvSpPr>
        <p:spPr>
          <a:xfrm>
            <a:off x="928370" y="3554095"/>
            <a:ext cx="10241280" cy="2775585"/>
          </a:xfrm>
          <a:prstGeom prst="round2DiagRect">
            <a:avLst>
              <a:gd name="adj1" fmla="val 4300"/>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6" name="文本框 15"/>
          <p:cNvSpPr txBox="1"/>
          <p:nvPr>
            <p:custDataLst>
              <p:tags r:id="rId7"/>
            </p:custDataLst>
          </p:nvPr>
        </p:nvSpPr>
        <p:spPr>
          <a:xfrm>
            <a:off x="1181100" y="4024630"/>
            <a:ext cx="9926955" cy="2223770"/>
          </a:xfrm>
          <a:prstGeom prst="rect">
            <a:avLst/>
          </a:prstGeom>
          <a:noFill/>
        </p:spPr>
        <p:txBody>
          <a:bodyPr wrap="square" rtlCol="0" anchor="ctr" anchorCtr="0">
            <a:noAutofit/>
          </a:bodyPr>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自研“提取平台”任务自动生成小机器人</a:t>
            </a:r>
            <a:r>
              <a:rPr lang="zh-CN" sz="1400" dirty="0">
                <a:latin typeface="微软雅黑" panose="020B0503020204020204" pitchFamily="34" charset="-122"/>
                <a:ea typeface="微软雅黑" panose="020B0503020204020204" pitchFamily="34" charset="-122"/>
                <a:sym typeface="+mn-ea"/>
              </a:rPr>
              <a:t>。</a:t>
            </a:r>
            <a:r>
              <a:rPr sz="1400" dirty="0">
                <a:latin typeface="微软雅黑" panose="020B0503020204020204" pitchFamily="34" charset="-122"/>
                <a:ea typeface="微软雅黑" panose="020B0503020204020204" pitchFamily="34" charset="-122"/>
                <a:sym typeface="+mn-ea"/>
              </a:rPr>
              <a:t>提高智能提取平台任务生成的及时性和准确性，单据审核提效超30%</a:t>
            </a:r>
            <a:r>
              <a:rPr lang="zh-CN" sz="1400" dirty="0">
                <a:latin typeface="微软雅黑" panose="020B0503020204020204" pitchFamily="34" charset="-122"/>
                <a:ea typeface="微软雅黑" panose="020B0503020204020204" pitchFamily="34" charset="-122"/>
                <a:sym typeface="+mn-ea"/>
              </a:rPr>
              <a:t>；</a:t>
            </a:r>
            <a:endParaRPr lang="zh-CN"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通过Python自研数据校验小工具</a:t>
            </a:r>
            <a:r>
              <a:rPr lang="zh-CN" sz="1400" dirty="0">
                <a:latin typeface="微软雅黑" panose="020B0503020204020204" pitchFamily="34" charset="-122"/>
                <a:ea typeface="微软雅黑" panose="020B0503020204020204" pitchFamily="34" charset="-122"/>
                <a:sym typeface="+mn-ea"/>
              </a:rPr>
              <a:t>。实现对数据维护结果的自动化校验能力和批量复核能力，大幅减少工作量的同时，降低了人工校验出错的风险；</a:t>
            </a:r>
            <a:endParaRPr lang="zh-CN"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上线自动化清算</a:t>
            </a:r>
            <a:r>
              <a:rPr lang="zh-CN" sz="1400" dirty="0">
                <a:latin typeface="微软雅黑" panose="020B0503020204020204" pitchFamily="34" charset="-122"/>
                <a:ea typeface="微软雅黑" panose="020B0503020204020204" pitchFamily="34" charset="-122"/>
                <a:sym typeface="+mn-ea"/>
              </a:rPr>
              <a:t>。配合金融科技部推进天鉴自动化清算系统上线，经过两个月的测试，顺利上线自动化清算，目前自动化清算系统运行平稳；</a:t>
            </a:r>
            <a:endParaRPr lang="zh-CN"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实现资金轮巡</a:t>
            </a:r>
            <a:r>
              <a:rPr kumimoji="0" lang="zh-CN"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。与金融科技部多次讨论资金轮巡事宜，安排专人配合测试，确保功能顺利实现，提高了资金入款时效；</a:t>
            </a:r>
            <a:endParaRPr kumimoji="0" lang="zh-CN"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开发“债转股”提醒及费用支付小工具</a:t>
            </a:r>
            <a:r>
              <a:rPr kumimoji="0" lang="zh-CN"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a:t>
            </a: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主动解决投资和交易难题。</a:t>
            </a:r>
            <a:endPar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7" name="对角圆角矩形 57"/>
          <p:cNvSpPr/>
          <p:nvPr>
            <p:custDataLst>
              <p:tags r:id="rId8"/>
            </p:custDataLst>
          </p:nvPr>
        </p:nvSpPr>
        <p:spPr>
          <a:xfrm>
            <a:off x="6130172" y="1353132"/>
            <a:ext cx="5040000" cy="2066400"/>
          </a:xfrm>
          <a:prstGeom prst="round2DiagRect">
            <a:avLst>
              <a:gd name="adj1" fmla="val 5105"/>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b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b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7" name="文本框 36"/>
          <p:cNvSpPr txBox="1"/>
          <p:nvPr>
            <p:custDataLst>
              <p:tags r:id="rId9"/>
            </p:custDataLst>
          </p:nvPr>
        </p:nvSpPr>
        <p:spPr>
          <a:xfrm>
            <a:off x="6464935" y="1951355"/>
            <a:ext cx="4272915" cy="974725"/>
          </a:xfrm>
          <a:prstGeom prst="rect">
            <a:avLst/>
          </a:prstGeom>
          <a:noFill/>
        </p:spPr>
        <p:txBody>
          <a:bodyPr wrap="square" rtlCol="0" anchor="ctr" anchorCtr="0">
            <a:noAutofit/>
          </a:bodyPr>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处室安排双人互为AB岗，点对点学习相关职责及系统操作，</a:t>
            </a: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历时4个月顺利承接全部30余项公共数据维护工作</a:t>
            </a: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，目前相关工作运行平稳。</a:t>
            </a:r>
            <a:endPar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文本框 28"/>
          <p:cNvSpPr txBox="1"/>
          <p:nvPr>
            <p:custDataLst>
              <p:tags r:id="rId10"/>
            </p:custDataLst>
          </p:nvPr>
        </p:nvSpPr>
        <p:spPr>
          <a:xfrm>
            <a:off x="1353226" y="1566418"/>
            <a:ext cx="3831550"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1</a:t>
            </a:r>
            <a:r>
              <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）支持三支柱养老金上线</a:t>
            </a:r>
            <a:endPar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0" name="文本框 29"/>
          <p:cNvSpPr txBox="1"/>
          <p:nvPr>
            <p:custDataLst>
              <p:tags r:id="rId11"/>
            </p:custDataLst>
          </p:nvPr>
        </p:nvSpPr>
        <p:spPr>
          <a:xfrm>
            <a:off x="6648277" y="1566418"/>
            <a:ext cx="3217025"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lang="en-US" altLang="zh-CN"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2</a:t>
            </a:r>
            <a:r>
              <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）承接金融科技部职能</a:t>
            </a:r>
            <a:endPar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3" name="文本框 32"/>
          <p:cNvSpPr txBox="1"/>
          <p:nvPr>
            <p:custDataLst>
              <p:tags r:id="rId12"/>
            </p:custDataLst>
          </p:nvPr>
        </p:nvSpPr>
        <p:spPr>
          <a:xfrm>
            <a:off x="1353226" y="3708530"/>
            <a:ext cx="3970800"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lang="en-US" altLang="zh-CN"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3</a:t>
            </a:r>
            <a:r>
              <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）推进数字化办公</a:t>
            </a:r>
            <a:endPar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pic>
        <p:nvPicPr>
          <p:cNvPr id="26" name="图片 25"/>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6250146" y="2970003"/>
            <a:ext cx="314195" cy="314195"/>
          </a:xfrm>
          <a:prstGeom prst="rect">
            <a:avLst/>
          </a:prstGeom>
        </p:spPr>
      </p:pic>
      <p:pic>
        <p:nvPicPr>
          <p:cNvPr id="27" name="图片 26"/>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5863590" y="3569970"/>
            <a:ext cx="358140" cy="4254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对角圆角矩形 33"/>
          <p:cNvSpPr/>
          <p:nvPr>
            <p:custDataLst>
              <p:tags r:id="rId1"/>
            </p:custDataLst>
          </p:nvPr>
        </p:nvSpPr>
        <p:spPr>
          <a:xfrm>
            <a:off x="9990511" y="5965754"/>
            <a:ext cx="1429686" cy="795555"/>
          </a:xfrm>
          <a:prstGeom prst="round2DiagRect">
            <a:avLst/>
          </a:prstGeom>
          <a:solidFill>
            <a:srgbClr val="B0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52" name="对角圆角矩形 24"/>
          <p:cNvSpPr/>
          <p:nvPr>
            <p:custDataLst>
              <p:tags r:id="rId2"/>
            </p:custDataLst>
          </p:nvPr>
        </p:nvSpPr>
        <p:spPr>
          <a:xfrm>
            <a:off x="712465" y="928125"/>
            <a:ext cx="1429686" cy="795555"/>
          </a:xfrm>
          <a:prstGeom prst="round2DiagRect">
            <a:avLst/>
          </a:prstGeom>
          <a:solidFill>
            <a:srgbClr val="8E2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 name="文本框 1"/>
          <p:cNvSpPr txBox="1"/>
          <p:nvPr>
            <p:custDataLst>
              <p:tags r:id="rId3"/>
            </p:custDataLst>
          </p:nvPr>
        </p:nvSpPr>
        <p:spPr>
          <a:xfrm>
            <a:off x="1098550" y="294429"/>
            <a:ext cx="4149090" cy="492125"/>
          </a:xfrm>
          <a:prstGeom prst="rect">
            <a:avLst/>
          </a:prstGeom>
          <a:noFill/>
        </p:spPr>
        <p:txBody>
          <a:bodyPr wrap="none" lIns="0" tIns="0" rIns="0" bIns="0">
            <a:spAutoFit/>
          </a:bodyPr>
          <a:p>
            <a:pPr algn="l">
              <a:spcBef>
                <a:spcPct val="0"/>
              </a:spcBef>
              <a:buFont typeface="Arial" panose="020B0604020202020204" pitchFamily="34" charset="0"/>
              <a:buNone/>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rPr>
              <a:t>OKR重点工作完成情况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对角圆角矩形 50"/>
          <p:cNvSpPr/>
          <p:nvPr>
            <p:custDataLst>
              <p:tags r:id="rId4"/>
            </p:custDataLst>
          </p:nvPr>
        </p:nvSpPr>
        <p:spPr>
          <a:xfrm>
            <a:off x="802640" y="1003935"/>
            <a:ext cx="10525760" cy="2464435"/>
          </a:xfrm>
          <a:prstGeom prst="round2DiagRect">
            <a:avLst>
              <a:gd name="adj1" fmla="val 8258"/>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4" name="文本框 13"/>
          <p:cNvSpPr txBox="1"/>
          <p:nvPr>
            <p:custDataLst>
              <p:tags r:id="rId5"/>
            </p:custDataLst>
          </p:nvPr>
        </p:nvSpPr>
        <p:spPr>
          <a:xfrm>
            <a:off x="1094740" y="1327785"/>
            <a:ext cx="10134600" cy="2103755"/>
          </a:xfrm>
          <a:prstGeom prst="rect">
            <a:avLst/>
          </a:prstGeom>
          <a:noFill/>
        </p:spPr>
        <p:txBody>
          <a:bodyPr wrap="square" rtlCol="0" anchor="ctr" anchorCtr="0">
            <a:noAutofit/>
          </a:bodyPr>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推进“投资运营智能平台（IOW）”建设</a:t>
            </a:r>
            <a:r>
              <a:rPr sz="1400" dirty="0">
                <a:latin typeface="微软雅黑" panose="020B0503020204020204" pitchFamily="34" charset="-122"/>
                <a:ea typeface="微软雅黑" panose="020B0503020204020204" pitchFamily="34" charset="-122"/>
                <a:sym typeface="+mn-ea"/>
              </a:rPr>
              <a:t>。完成了业务需求说明书并配合立项；牵头梳理各处流程，反馈模块计算逻辑及相关文件使用规则；与多家同业公司进行调研交流并完成调研报告；配合赢时胜完成项目需求访谈等</a:t>
            </a:r>
            <a:r>
              <a:rPr lang="zh-CN" sz="1400" dirty="0">
                <a:latin typeface="微软雅黑" panose="020B0503020204020204" pitchFamily="34" charset="-122"/>
                <a:ea typeface="微软雅黑" panose="020B0503020204020204" pitchFamily="34" charset="-122"/>
                <a:sym typeface="+mn-ea"/>
              </a:rPr>
              <a:t>；</a:t>
            </a:r>
            <a:endParaRPr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优化“智能提取平台”二期建设</a:t>
            </a:r>
            <a:r>
              <a:rPr sz="1400" dirty="0">
                <a:latin typeface="微软雅黑" panose="020B0503020204020204" pitchFamily="34" charset="-122"/>
                <a:ea typeface="微软雅黑" panose="020B0503020204020204" pitchFamily="34" charset="-122"/>
                <a:sym typeface="+mn-ea"/>
              </a:rPr>
              <a:t>。持续完善管理功能，新增模板优化；向国寿资产、工银瑞信等同业公司介绍平台建设，进一步发挥行业引领作用，该项目获公司“优秀研究成果”二等奖</a:t>
            </a:r>
            <a:r>
              <a:rPr lang="zh-CN" sz="1400" dirty="0">
                <a:latin typeface="微软雅黑" panose="020B0503020204020204" pitchFamily="34" charset="-122"/>
                <a:ea typeface="微软雅黑" panose="020B0503020204020204" pitchFamily="34" charset="-122"/>
                <a:sym typeface="+mn-ea"/>
              </a:rPr>
              <a:t>；</a:t>
            </a:r>
            <a:endParaRPr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配合“基金代销平台”上线准备</a:t>
            </a:r>
            <a:r>
              <a:rPr sz="1400" dirty="0">
                <a:latin typeface="微软雅黑" panose="020B0503020204020204" pitchFamily="34" charset="-122"/>
                <a:ea typeface="微软雅黑" panose="020B0503020204020204" pitchFamily="34" charset="-122"/>
                <a:sym typeface="+mn-ea"/>
              </a:rPr>
              <a:t>。与寿险公司等内外部多次沟通讨论系统上线前期准备工作，配合测试基金代销业务全流程</a:t>
            </a:r>
            <a:r>
              <a:rPr lang="zh-CN" sz="1400" dirty="0">
                <a:latin typeface="微软雅黑" panose="020B0503020204020204" pitchFamily="34" charset="-122"/>
                <a:ea typeface="微软雅黑" panose="020B0503020204020204" pitchFamily="34" charset="-122"/>
                <a:sym typeface="+mn-ea"/>
              </a:rPr>
              <a:t>；</a:t>
            </a:r>
            <a:endParaRPr lang="zh-CN" sz="14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400" b="1" dirty="0">
                <a:solidFill>
                  <a:srgbClr val="8E2800"/>
                </a:solidFill>
                <a:latin typeface="微软雅黑" panose="020B0503020204020204" pitchFamily="34" charset="-122"/>
                <a:ea typeface="微软雅黑" panose="020B0503020204020204" pitchFamily="34" charset="-122"/>
                <a:sym typeface="+mn-ea"/>
              </a:rPr>
              <a:t>完成“银行间直连平台”上线准备</a:t>
            </a:r>
            <a:r>
              <a:rPr lang="zh-CN" sz="1400" dirty="0">
                <a:latin typeface="微软雅黑" panose="020B0503020204020204" pitchFamily="34" charset="-122"/>
                <a:ea typeface="微软雅黑" panose="020B0503020204020204" pitchFamily="34" charset="-122"/>
                <a:sym typeface="+mn-ea"/>
              </a:rPr>
              <a:t>。中债平台方面，已完成中债直连接口的申请，计划明年初上线测试；上清所平台方面，11月底配合金融科技部完成二代证书的系统直连，银行间业务查询效率得到大幅提升。</a:t>
            </a:r>
            <a:endParaRPr lang="zh-CN" sz="1400" dirty="0">
              <a:latin typeface="微软雅黑" panose="020B0503020204020204" pitchFamily="34" charset="-122"/>
              <a:ea typeface="微软雅黑" panose="020B0503020204020204" pitchFamily="34" charset="-122"/>
              <a:sym typeface="+mn-ea"/>
            </a:endParaRPr>
          </a:p>
        </p:txBody>
      </p:sp>
      <p:sp>
        <p:nvSpPr>
          <p:cNvPr id="15" name="对角圆角矩形 55"/>
          <p:cNvSpPr/>
          <p:nvPr>
            <p:custDataLst>
              <p:tags r:id="rId6"/>
            </p:custDataLst>
          </p:nvPr>
        </p:nvSpPr>
        <p:spPr>
          <a:xfrm>
            <a:off x="802640" y="3574415"/>
            <a:ext cx="10525760" cy="3116580"/>
          </a:xfrm>
          <a:prstGeom prst="round2DiagRect">
            <a:avLst>
              <a:gd name="adj1" fmla="val 4300"/>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6" name="文本框 15"/>
          <p:cNvSpPr txBox="1"/>
          <p:nvPr>
            <p:custDataLst>
              <p:tags r:id="rId7"/>
            </p:custDataLst>
          </p:nvPr>
        </p:nvSpPr>
        <p:spPr>
          <a:xfrm>
            <a:off x="1055370" y="3924935"/>
            <a:ext cx="10273030" cy="2766060"/>
          </a:xfrm>
          <a:prstGeom prst="rect">
            <a:avLst/>
          </a:prstGeom>
          <a:noFill/>
        </p:spPr>
        <p:txBody>
          <a:bodyPr wrap="square" rtlCol="0" anchor="ctr" anchorCtr="0">
            <a:noAutofit/>
          </a:bodyPr>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牵头推进“基层党组织标准化规范化建设”，建立工作台账，配合集团公司督导组对支部的标准化规范化督导检查并获好评</a:t>
            </a:r>
            <a:r>
              <a:rPr lang="zh-CN" altLang="en-US" sz="1200" dirty="0">
                <a:latin typeface="微软雅黑" panose="020B0503020204020204" pitchFamily="34" charset="-122"/>
                <a:ea typeface="微软雅黑" panose="020B0503020204020204" pitchFamily="34" charset="-122"/>
                <a:sym typeface="+mn-ea"/>
              </a:rPr>
              <a:t>；</a:t>
            </a:r>
            <a:endParaRPr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牵头开展“巡视整改”相关工作，认真对照自查，及时报送“三项清单”进展、整改报告及证明材料等</a:t>
            </a:r>
            <a:r>
              <a:rPr lang="zh-CN" sz="1200" dirty="0">
                <a:latin typeface="微软雅黑" panose="020B0503020204020204" pitchFamily="34" charset="-122"/>
                <a:ea typeface="微软雅黑" panose="020B0503020204020204" pitchFamily="34" charset="-122"/>
                <a:sym typeface="+mn-ea"/>
              </a:rPr>
              <a:t>；</a:t>
            </a:r>
            <a:endParaRPr lang="zh-CN"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牵头完成贯彻落实党中央决策部署暨战略重点工作的报送</a:t>
            </a:r>
            <a:r>
              <a:rPr lang="zh-CN" sz="1200" dirty="0">
                <a:latin typeface="微软雅黑" panose="020B0503020204020204" pitchFamily="34" charset="-122"/>
                <a:ea typeface="微软雅黑" panose="020B0503020204020204" pitchFamily="34" charset="-122"/>
                <a:sym typeface="+mn-ea"/>
              </a:rPr>
              <a:t>；</a:t>
            </a:r>
            <a:endParaRPr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牵头开展“制度合规年”活动，制定实施方案，反馈任务台账，配合完成合规手册的修订，完成督导材料的上报等</a:t>
            </a:r>
            <a:r>
              <a:rPr lang="zh-CN" sz="1200" dirty="0">
                <a:latin typeface="微软雅黑" panose="020B0503020204020204" pitchFamily="34" charset="-122"/>
                <a:ea typeface="微软雅黑" panose="020B0503020204020204" pitchFamily="34" charset="-122"/>
                <a:sym typeface="+mn-ea"/>
              </a:rPr>
              <a:t>；</a:t>
            </a:r>
            <a:endParaRPr lang="zh-CN"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牵头开展“作风整顿”，组织开展部门自查自纠，及时上报作风建设情况等</a:t>
            </a:r>
            <a:r>
              <a:rPr lang="zh-CN" sz="1200" dirty="0">
                <a:latin typeface="微软雅黑" panose="020B0503020204020204" pitchFamily="34" charset="-122"/>
                <a:ea typeface="微软雅黑" panose="020B0503020204020204" pitchFamily="34" charset="-122"/>
                <a:sym typeface="+mn-ea"/>
              </a:rPr>
              <a:t>；</a:t>
            </a:r>
            <a:endParaRPr lang="zh-CN"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牵头完成“全面从严治党”重点任务，制定实施方案，完成任务清单，及时总结上报相关情况</a:t>
            </a:r>
            <a:r>
              <a:rPr lang="zh-CN" sz="1200" dirty="0">
                <a:latin typeface="微软雅黑" panose="020B0503020204020204" pitchFamily="34" charset="-122"/>
                <a:ea typeface="微软雅黑" panose="020B0503020204020204" pitchFamily="34" charset="-122"/>
                <a:sym typeface="+mn-ea"/>
              </a:rPr>
              <a:t>；</a:t>
            </a:r>
            <a:endParaRPr lang="zh-CN"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sz="1200" dirty="0">
                <a:latin typeface="微软雅黑" panose="020B0503020204020204" pitchFamily="34" charset="-122"/>
                <a:ea typeface="微软雅黑" panose="020B0503020204020204" pitchFamily="34" charset="-122"/>
                <a:sym typeface="+mn-ea"/>
              </a:rPr>
              <a:t>牵头推进“职业年金基金数据交换规范”相关工作，组织各处提交修订意见，参加内部评审等</a:t>
            </a:r>
            <a:r>
              <a:rPr lang="zh-CN" sz="1200" dirty="0">
                <a:latin typeface="微软雅黑" panose="020B0503020204020204" pitchFamily="34" charset="-122"/>
                <a:ea typeface="微软雅黑" panose="020B0503020204020204" pitchFamily="34" charset="-122"/>
                <a:sym typeface="+mn-ea"/>
              </a:rPr>
              <a:t>；</a:t>
            </a:r>
            <a:endParaRPr sz="1200"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牵头部门风险联系人。先后完成流动性风险应急演练，制定部门流动性风险应急举措；报送部门声誉风险排查整治工作总结及台账；完成投资领域员工个人投资行为专项排查等</a:t>
            </a:r>
            <a:r>
              <a:rPr kumimoji="0" 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a:t>
            </a:r>
            <a:endParaRPr kumimoji="0" 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牵头《一体化评估》工作，报送部门“操作风险与控制自评估”情况。每季度向风控部反馈操作风险关键风险指标；</a:t>
            </a:r>
            <a:endParaRPr kumimoji="0" lang="en-US" alt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牵头完成部门党风廉政建设及情况报送。</a:t>
            </a:r>
            <a:endParaRPr kumimoji="0" lang="zh-CN" sz="12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文本框 28"/>
          <p:cNvSpPr txBox="1"/>
          <p:nvPr>
            <p:custDataLst>
              <p:tags r:id="rId8"/>
            </p:custDataLst>
          </p:nvPr>
        </p:nvSpPr>
        <p:spPr>
          <a:xfrm>
            <a:off x="1227496" y="1086358"/>
            <a:ext cx="3831550"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4</a:t>
            </a:r>
            <a:r>
              <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）推进“四平台”系统建设</a:t>
            </a:r>
            <a:endPar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3" name="文本框 32"/>
          <p:cNvSpPr txBox="1"/>
          <p:nvPr>
            <p:custDataLst>
              <p:tags r:id="rId9"/>
            </p:custDataLst>
          </p:nvPr>
        </p:nvSpPr>
        <p:spPr>
          <a:xfrm>
            <a:off x="1227496" y="3651380"/>
            <a:ext cx="3970800"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lang="en-US" altLang="zh-CN"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5</a:t>
            </a:r>
            <a:r>
              <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）牵头十项重点工作</a:t>
            </a:r>
            <a:endPar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对角圆角矩形 33"/>
          <p:cNvSpPr/>
          <p:nvPr>
            <p:custDataLst>
              <p:tags r:id="rId1"/>
            </p:custDataLst>
          </p:nvPr>
        </p:nvSpPr>
        <p:spPr>
          <a:xfrm>
            <a:off x="9847001" y="3552754"/>
            <a:ext cx="1429686" cy="795555"/>
          </a:xfrm>
          <a:prstGeom prst="round2DiagRect">
            <a:avLst/>
          </a:prstGeom>
          <a:solidFill>
            <a:srgbClr val="B0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52" name="对角圆角矩形 24"/>
          <p:cNvSpPr/>
          <p:nvPr>
            <p:custDataLst>
              <p:tags r:id="rId2"/>
            </p:custDataLst>
          </p:nvPr>
        </p:nvSpPr>
        <p:spPr>
          <a:xfrm>
            <a:off x="820415" y="1267850"/>
            <a:ext cx="1429686" cy="795555"/>
          </a:xfrm>
          <a:prstGeom prst="round2DiagRect">
            <a:avLst/>
          </a:prstGeom>
          <a:solidFill>
            <a:srgbClr val="8E2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 name="文本框 1"/>
          <p:cNvSpPr txBox="1"/>
          <p:nvPr>
            <p:custDataLst>
              <p:tags r:id="rId3"/>
            </p:custDataLst>
          </p:nvPr>
        </p:nvSpPr>
        <p:spPr>
          <a:xfrm>
            <a:off x="1098550" y="294429"/>
            <a:ext cx="4149090" cy="492125"/>
          </a:xfrm>
          <a:prstGeom prst="rect">
            <a:avLst/>
          </a:prstGeom>
          <a:noFill/>
        </p:spPr>
        <p:txBody>
          <a:bodyPr wrap="none" lIns="0" tIns="0" rIns="0" bIns="0">
            <a:spAutoFit/>
          </a:bodyPr>
          <a:p>
            <a:pPr algn="l">
              <a:spcBef>
                <a:spcPct val="0"/>
              </a:spcBef>
              <a:buFont typeface="Arial" panose="020B0604020202020204" pitchFamily="34" charset="0"/>
              <a:buNone/>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rPr>
              <a:t>OKR重点工作完成情况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对角圆角矩形 50"/>
          <p:cNvSpPr/>
          <p:nvPr>
            <p:custDataLst>
              <p:tags r:id="rId4"/>
            </p:custDataLst>
          </p:nvPr>
        </p:nvSpPr>
        <p:spPr>
          <a:xfrm>
            <a:off x="928370" y="1353820"/>
            <a:ext cx="5039995" cy="2896235"/>
          </a:xfrm>
          <a:prstGeom prst="round2DiagRect">
            <a:avLst>
              <a:gd name="adj1" fmla="val 8258"/>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4" name="文本框 13"/>
          <p:cNvSpPr txBox="1"/>
          <p:nvPr>
            <p:custDataLst>
              <p:tags r:id="rId5"/>
            </p:custDataLst>
          </p:nvPr>
        </p:nvSpPr>
        <p:spPr>
          <a:xfrm>
            <a:off x="1220470" y="1922145"/>
            <a:ext cx="4376420" cy="1671955"/>
          </a:xfrm>
          <a:prstGeom prst="rect">
            <a:avLst/>
          </a:prstGeom>
          <a:noFill/>
        </p:spPr>
        <p:txBody>
          <a:bodyPr wrap="square" rtlCol="0" anchor="ctr" anchorCtr="0">
            <a:noAutofit/>
          </a:bodyPr>
          <a:p>
            <a:pPr marL="171450" marR="0" lvl="0" indent="-171450" algn="l" defTabSz="914400" rtl="0" fontAlgn="auto">
              <a:lnSpc>
                <a:spcPct val="150000"/>
              </a:lnSpc>
              <a:spcBef>
                <a:spcPts val="0"/>
              </a:spcBef>
              <a:spcAft>
                <a:spcPts val="0"/>
              </a:spcAft>
              <a:buClr>
                <a:srgbClr val="B08254"/>
              </a:buClr>
              <a:buSzTx/>
              <a:buFont typeface="Arial" panose="020B0604020202020204" pitchFamily="34" charset="0"/>
              <a:buChar char="•"/>
              <a:defRPr/>
            </a:pPr>
            <a:r>
              <a:rPr sz="1400" dirty="0">
                <a:latin typeface="微软雅黑" panose="020B0503020204020204" pitchFamily="34" charset="-122"/>
                <a:ea typeface="微软雅黑" panose="020B0503020204020204" pitchFamily="34" charset="-122"/>
                <a:sym typeface="Calibri" panose="020F0502020204030204" pitchFamily="34" charset="0"/>
              </a:rPr>
              <a:t>每月整理备案到期组合，督促各部门续签合同。配合销售部门对分公司进行两次培训，宣导人行展期备案政策。目前，</a:t>
            </a:r>
            <a:r>
              <a:rPr sz="1400" b="1"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已完成24个组合的展期，10个组合已受理，仍有26个职业年金组合人行备案陆续到期</a:t>
            </a:r>
            <a:r>
              <a:rPr sz="1400" dirty="0">
                <a:latin typeface="微软雅黑" panose="020B0503020204020204" pitchFamily="34" charset="-122"/>
                <a:ea typeface="微软雅黑" panose="020B0503020204020204" pitchFamily="34" charset="-122"/>
                <a:sym typeface="Calibri" panose="020F0502020204030204" pitchFamily="34" charset="0"/>
              </a:rPr>
              <a:t>，展期工作压力较大。</a:t>
            </a:r>
            <a:endParaRPr sz="14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7" name="对角圆角矩形 57"/>
          <p:cNvSpPr/>
          <p:nvPr>
            <p:custDataLst>
              <p:tags r:id="rId6"/>
            </p:custDataLst>
          </p:nvPr>
        </p:nvSpPr>
        <p:spPr>
          <a:xfrm>
            <a:off x="6130290" y="1353185"/>
            <a:ext cx="5039995" cy="2896235"/>
          </a:xfrm>
          <a:prstGeom prst="round2DiagRect">
            <a:avLst>
              <a:gd name="adj1" fmla="val 5105"/>
              <a:gd name="adj2" fmla="val 0"/>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80000"/>
              </a:lnSpc>
              <a:spcBef>
                <a:spcPts val="0"/>
              </a:spcBef>
              <a:spcAft>
                <a:spcPts val="0"/>
              </a:spcAft>
              <a:buClrTx/>
              <a:buSzTx/>
              <a:buFontTx/>
              <a:buNone/>
              <a:defRPr/>
            </a:pPr>
            <a:b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b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7" name="文本框 36"/>
          <p:cNvSpPr txBox="1"/>
          <p:nvPr>
            <p:custDataLst>
              <p:tags r:id="rId7"/>
            </p:custDataLst>
          </p:nvPr>
        </p:nvSpPr>
        <p:spPr>
          <a:xfrm>
            <a:off x="6464935" y="1888490"/>
            <a:ext cx="4328160" cy="2212340"/>
          </a:xfrm>
          <a:prstGeom prst="rect">
            <a:avLst/>
          </a:prstGeom>
          <a:noFill/>
        </p:spPr>
        <p:txBody>
          <a:bodyPr wrap="square" rtlCol="0" anchor="ctr" anchorCtr="0">
            <a:noAutofit/>
          </a:bodyPr>
          <a:p>
            <a:pPr marL="285750" marR="0" lvl="0" indent="-285750" algn="l" defTabSz="914400" rtl="0" eaLnBrk="1" fontAlgn="auto" latinLnBrk="0" hangingPunct="1">
              <a:lnSpc>
                <a:spcPct val="130000"/>
              </a:lnSpc>
              <a:spcBef>
                <a:spcPts val="0"/>
              </a:spcBef>
              <a:spcAft>
                <a:spcPts val="0"/>
              </a:spcAft>
              <a:buClr>
                <a:srgbClr val="B08254"/>
              </a:buClr>
              <a:buSzTx/>
              <a:buFont typeface="Arial" panose="020B0604020202020204" pitchFamily="34" charset="0"/>
              <a:buChar char="•"/>
              <a:defRPr/>
            </a:pP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全年新建、修订四项制度。上半年，结合工作实际，分别对</a:t>
            </a: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头寸管理、指令管理、清算管理三项制度进行了修订</a:t>
            </a: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，三项制度于7月初正式发文并在处内进行宣导。年底，处室</a:t>
            </a: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新建了《公共数据管理办法》</a:t>
            </a: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，该办法于12月初正式发文。全年，安排骨干人员完成了部门</a:t>
            </a:r>
            <a:r>
              <a:rPr kumimoji="0" sz="1400" b="1" i="0" u="none" strike="noStrike" kern="1200" cap="none" spc="0" normalizeH="0" baseline="0" dirty="0">
                <a:solidFill>
                  <a:srgbClr val="8E2800"/>
                </a:solidFill>
                <a:latin typeface="微软雅黑" panose="020B0503020204020204" pitchFamily="34" charset="-122"/>
                <a:ea typeface="微软雅黑" panose="020B0503020204020204" pitchFamily="34" charset="-122"/>
                <a:sym typeface="Calibri" panose="020F0502020204030204" pitchFamily="34" charset="0"/>
              </a:rPr>
              <a:t>五期大讲堂</a:t>
            </a:r>
            <a:r>
              <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rPr>
              <a:t>的授课，内容涉及指令、清算、头寸、提取平台、数据维护等。</a:t>
            </a:r>
            <a:endParaRPr kumimoji="0" sz="1400" i="0" u="none" strike="noStrike" kern="1200" cap="none" spc="0" normalizeH="0" baseline="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文本框 28"/>
          <p:cNvSpPr txBox="1"/>
          <p:nvPr>
            <p:custDataLst>
              <p:tags r:id="rId8"/>
            </p:custDataLst>
          </p:nvPr>
        </p:nvSpPr>
        <p:spPr>
          <a:xfrm>
            <a:off x="1353226" y="1566418"/>
            <a:ext cx="3831550"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6</a:t>
            </a:r>
            <a:r>
              <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）继续推进“人行1号令”实施</a:t>
            </a:r>
            <a:endParaRPr kumimoji="0" lang="zh-CN" altLang="en-US" sz="20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0" name="文本框 29"/>
          <p:cNvSpPr txBox="1"/>
          <p:nvPr>
            <p:custDataLst>
              <p:tags r:id="rId9"/>
            </p:custDataLst>
          </p:nvPr>
        </p:nvSpPr>
        <p:spPr>
          <a:xfrm>
            <a:off x="6648277" y="1566418"/>
            <a:ext cx="3217025" cy="337185"/>
          </a:xfrm>
          <a:prstGeom prst="rect">
            <a:avLst/>
          </a:prstGeom>
          <a:noFill/>
        </p:spPr>
        <p:txBody>
          <a:bodyPr wrap="square">
            <a:spAutoFit/>
          </a:bodyPr>
          <a:p>
            <a:pPr marL="0" marR="0" lvl="0" indent="0" defTabSz="914400" rtl="0" eaLnBrk="1" fontAlgn="auto" latinLnBrk="0" hangingPunct="1">
              <a:lnSpc>
                <a:spcPct val="80000"/>
              </a:lnSpc>
              <a:spcBef>
                <a:spcPts val="0"/>
              </a:spcBef>
              <a:spcAft>
                <a:spcPts val="0"/>
              </a:spcAft>
              <a:buClrTx/>
              <a:buSzTx/>
              <a:buFontTx/>
              <a:buNone/>
              <a:defRPr/>
            </a:pPr>
            <a:r>
              <a:rPr lang="en-US" altLang="zh-CN"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7</a:t>
            </a:r>
            <a:r>
              <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）完善配套制度</a:t>
            </a:r>
            <a:endParaRPr lang="zh-CN" altLang="en-US" sz="2000" b="1"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pic>
        <p:nvPicPr>
          <p:cNvPr id="27" name="图片 26"/>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5863590" y="3569970"/>
            <a:ext cx="358140" cy="425450"/>
          </a:xfrm>
          <a:prstGeom prst="rect">
            <a:avLst/>
          </a:prstGeom>
        </p:spPr>
      </p:pic>
      <p:grpSp>
        <p:nvGrpSpPr>
          <p:cNvPr id="44" name="组合 43"/>
          <p:cNvGrpSpPr/>
          <p:nvPr/>
        </p:nvGrpSpPr>
        <p:grpSpPr>
          <a:xfrm>
            <a:off x="503097" y="4511900"/>
            <a:ext cx="11197236" cy="2049718"/>
            <a:chOff x="394996" y="1769807"/>
            <a:chExt cx="11197236" cy="2049718"/>
          </a:xfrm>
        </p:grpSpPr>
        <p:sp>
          <p:nvSpPr>
            <p:cNvPr id="45" name="矩形 44"/>
            <p:cNvSpPr/>
            <p:nvPr>
              <p:custDataLst>
                <p:tags r:id="rId12"/>
              </p:custDataLst>
            </p:nvPr>
          </p:nvSpPr>
          <p:spPr>
            <a:xfrm>
              <a:off x="394996" y="1769807"/>
              <a:ext cx="11197236" cy="2049718"/>
            </a:xfrm>
            <a:prstGeom prst="rect">
              <a:avLst/>
            </a:prstGeom>
            <a:solidFill>
              <a:srgbClr val="8E280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6" name="矩形 45"/>
            <p:cNvSpPr/>
            <p:nvPr>
              <p:custDataLst>
                <p:tags r:id="rId13"/>
              </p:custDataLst>
            </p:nvPr>
          </p:nvSpPr>
          <p:spPr>
            <a:xfrm>
              <a:off x="394996" y="1769807"/>
              <a:ext cx="11197236" cy="2005780"/>
            </a:xfrm>
            <a:prstGeom prst="rect">
              <a:avLst/>
            </a:prstGeom>
            <a:blipFill dpi="0" rotWithShape="1">
              <a:blip r:embed="rId14">
                <a:extLst>
                  <a:ext uri="{BEBA8EAE-BF5A-486C-A8C5-ECC9F3942E4B}">
                    <a14:imgProps xmlns:a14="http://schemas.microsoft.com/office/drawing/2010/main">
                      <a14:imgLayer r:embed="rId15">
                        <a14:imgEffect>
                          <a14:artisticBlur/>
                        </a14:imgEffect>
                        <a14:imgEffect>
                          <a14:brightnessContrast bright="20000"/>
                        </a14:imgEffect>
                      </a14:imgLayer>
                    </a14:imgProps>
                  </a:ext>
                </a:extLst>
              </a:blip>
              <a:srcRect/>
              <a:tile tx="0" ty="-3282950" sx="100000" sy="100000" flip="none" algn="tl"/>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sp>
        <p:nvSpPr>
          <p:cNvPr id="4" name="矩形: 圆角 9"/>
          <p:cNvSpPr/>
          <p:nvPr>
            <p:custDataLst>
              <p:tags r:id="rId16"/>
            </p:custDataLst>
          </p:nvPr>
        </p:nvSpPr>
        <p:spPr>
          <a:xfrm>
            <a:off x="495935" y="4511675"/>
            <a:ext cx="11197590" cy="2005965"/>
          </a:xfrm>
          <a:prstGeom prst="rect">
            <a:avLst/>
          </a:prstGeom>
          <a:solidFill>
            <a:srgbClr val="B0825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spc="-15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098550" y="294429"/>
            <a:ext cx="3251200" cy="492125"/>
          </a:xfrm>
          <a:prstGeom prst="rect">
            <a:avLst/>
          </a:prstGeom>
          <a:noFill/>
        </p:spPr>
        <p:txBody>
          <a:bodyPr wrap="none" lIns="0" tIns="0" rIns="0" bIns="0">
            <a:spAutoFit/>
          </a:bodyPr>
          <a:p>
            <a:pPr>
              <a:spcBef>
                <a:spcPct val="0"/>
              </a:spcBef>
              <a:buFont typeface="Arial" panose="020B0604020202020204" pitchFamily="34" charset="0"/>
              <a:buNone/>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Calibri" panose="020F0502020204030204" pitchFamily="34" charset="0"/>
              </a:rPr>
              <a:t>党建工作开展情况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68325" y="1347470"/>
            <a:ext cx="5245735" cy="4896485"/>
            <a:chOff x="1198662" y="1190837"/>
            <a:chExt cx="5400600" cy="4896544"/>
          </a:xfrm>
        </p:grpSpPr>
        <p:sp>
          <p:nvSpPr>
            <p:cNvPr id="4" name="圆角矩形 2"/>
            <p:cNvSpPr/>
            <p:nvPr>
              <p:custDataLst>
                <p:tags r:id="rId2"/>
              </p:custDataLst>
            </p:nvPr>
          </p:nvSpPr>
          <p:spPr>
            <a:xfrm>
              <a:off x="1198662" y="1190837"/>
              <a:ext cx="5400600" cy="4896544"/>
            </a:xfrm>
            <a:prstGeom prst="roundRect">
              <a:avLst>
                <a:gd name="adj" fmla="val 6915"/>
              </a:avLst>
            </a:prstGeom>
            <a:gradFill>
              <a:gsLst>
                <a:gs pos="100000">
                  <a:sysClr val="window" lastClr="FFFFFF">
                    <a:lumMod val="95000"/>
                  </a:sysClr>
                </a:gs>
                <a:gs pos="0">
                  <a:sysClr val="window" lastClr="FFFFFF"/>
                </a:gs>
              </a:gsLst>
              <a:lin ang="2700000" scaled="1"/>
            </a:gradFill>
            <a:ln w="1270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矩形 4"/>
            <p:cNvSpPr/>
            <p:nvPr>
              <p:custDataLst>
                <p:tags r:id="rId3"/>
              </p:custDataLst>
            </p:nvPr>
          </p:nvSpPr>
          <p:spPr>
            <a:xfrm>
              <a:off x="1198662" y="1550877"/>
              <a:ext cx="5400600" cy="432048"/>
            </a:xfrm>
            <a:prstGeom prst="rect">
              <a:avLst/>
            </a:prstGeom>
            <a:solidFill>
              <a:srgbClr val="B0825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b="1" kern="100" dirty="0">
                  <a:solidFill>
                    <a:schemeClr val="bg1"/>
                  </a:solidFill>
                  <a:latin typeface="微软雅黑" panose="020B0503020204020204" pitchFamily="34" charset="-122"/>
                  <a:ea typeface="微软雅黑" panose="020B0503020204020204" pitchFamily="34" charset="-122"/>
                  <a:sym typeface="+mn-ea"/>
                </a:rPr>
                <a:t>以党建促业务</a:t>
              </a:r>
              <a:r>
                <a:rPr lang="en-US" altLang="zh-CN" b="1" kern="100" dirty="0">
                  <a:solidFill>
                    <a:schemeClr val="bg1"/>
                  </a:solidFill>
                  <a:latin typeface="微软雅黑" panose="020B0503020204020204" pitchFamily="34" charset="-122"/>
                  <a:ea typeface="微软雅黑" panose="020B0503020204020204" pitchFamily="34" charset="-122"/>
                  <a:sym typeface="+mn-ea"/>
                </a:rPr>
                <a:t>  </a:t>
              </a:r>
              <a:r>
                <a:rPr lang="zh-CN" altLang="en-US" b="1" kern="100" dirty="0">
                  <a:solidFill>
                    <a:schemeClr val="bg1"/>
                  </a:solidFill>
                  <a:latin typeface="微软雅黑" panose="020B0503020204020204" pitchFamily="34" charset="-122"/>
                  <a:ea typeface="微软雅黑" panose="020B0503020204020204" pitchFamily="34" charset="-122"/>
                  <a:sym typeface="+mn-ea"/>
                </a:rPr>
                <a:t>引领高质量发展</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 name="TextBox 3"/>
          <p:cNvSpPr txBox="1"/>
          <p:nvPr>
            <p:custDataLst>
              <p:tags r:id="rId4"/>
            </p:custDataLst>
          </p:nvPr>
        </p:nvSpPr>
        <p:spPr>
          <a:xfrm>
            <a:off x="1127135" y="2244945"/>
            <a:ext cx="1198880" cy="1322070"/>
          </a:xfrm>
          <a:prstGeom prst="rect">
            <a:avLst/>
          </a:prstGeom>
          <a:noFill/>
        </p:spPr>
        <p:txBody>
          <a:bodyPr wrap="none" rtlCol="0">
            <a:spAutoFit/>
          </a:bodyPr>
          <a:lstStyle/>
          <a:p>
            <a:r>
              <a:rPr lang="zh-CN" altLang="en-US" sz="8000" b="1" dirty="0">
                <a:solidFill>
                  <a:srgbClr val="A00000"/>
                </a:solidFill>
                <a:latin typeface="微软雅黑" panose="020B0503020204020204" pitchFamily="34" charset="-122"/>
                <a:ea typeface="微软雅黑" panose="020B0503020204020204" pitchFamily="34" charset="-122"/>
              </a:rPr>
              <a:t>引</a:t>
            </a:r>
            <a:endParaRPr lang="zh-CN" altLang="en-US" sz="8000" b="1" dirty="0">
              <a:solidFill>
                <a:srgbClr val="A00000"/>
              </a:solidFill>
              <a:latin typeface="微软雅黑" panose="020B0503020204020204" pitchFamily="34" charset="-122"/>
              <a:ea typeface="微软雅黑" panose="020B0503020204020204" pitchFamily="34" charset="-122"/>
            </a:endParaRPr>
          </a:p>
        </p:txBody>
      </p:sp>
      <p:sp>
        <p:nvSpPr>
          <p:cNvPr id="15" name="TextBox 4"/>
          <p:cNvSpPr txBox="1"/>
          <p:nvPr>
            <p:custDataLst>
              <p:tags r:id="rId5"/>
            </p:custDataLst>
          </p:nvPr>
        </p:nvSpPr>
        <p:spPr>
          <a:xfrm>
            <a:off x="2869823" y="2209145"/>
            <a:ext cx="2698175" cy="1322070"/>
          </a:xfrm>
          <a:prstGeom prst="rect">
            <a:avLst/>
          </a:prstGeom>
          <a:noFill/>
        </p:spPr>
        <p:txBody>
          <a:bodyPr wrap="square" rtlCol="0">
            <a:spAutoFit/>
          </a:bodyPr>
          <a:lstStyle/>
          <a:p>
            <a:r>
              <a:rPr lang="en-US" altLang="zh-CN" sz="8000" spc="-150" dirty="0">
                <a:solidFill>
                  <a:srgbClr val="B08254"/>
                </a:solidFill>
                <a:latin typeface="Arial" panose="020B0604020202020204" pitchFamily="34" charset="0"/>
                <a:ea typeface="微软雅黑" panose="020B0503020204020204" pitchFamily="34" charset="-122"/>
                <a:cs typeface="Arial" panose="020B0604020202020204" pitchFamily="34" charset="0"/>
              </a:rPr>
              <a:t>2022</a:t>
            </a:r>
            <a:endParaRPr lang="en-US" altLang="zh-CN" sz="8000" spc="-150" dirty="0">
              <a:solidFill>
                <a:srgbClr val="B08254"/>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TextBox 5"/>
          <p:cNvSpPr txBox="1"/>
          <p:nvPr>
            <p:custDataLst>
              <p:tags r:id="rId6"/>
            </p:custDataLst>
          </p:nvPr>
        </p:nvSpPr>
        <p:spPr>
          <a:xfrm>
            <a:off x="2226321" y="2802472"/>
            <a:ext cx="741680" cy="768350"/>
          </a:xfrm>
          <a:prstGeom prst="rect">
            <a:avLst/>
          </a:prstGeom>
          <a:noFill/>
        </p:spPr>
        <p:txBody>
          <a:bodyPr wrap="none" rtlCol="0">
            <a:spAutoFit/>
          </a:bodyPr>
          <a:lstStyle/>
          <a:p>
            <a:r>
              <a:rPr lang="zh-CN" altLang="en-US" sz="4400" b="1" dirty="0">
                <a:solidFill>
                  <a:srgbClr val="A00000"/>
                </a:solidFill>
                <a:latin typeface="微软雅黑" panose="020B0503020204020204" pitchFamily="34" charset="-122"/>
                <a:ea typeface="微软雅黑" panose="020B0503020204020204" pitchFamily="34" charset="-122"/>
              </a:rPr>
              <a:t>领</a:t>
            </a:r>
            <a:endParaRPr lang="zh-CN" altLang="en-US" sz="4400" b="1" dirty="0">
              <a:solidFill>
                <a:srgbClr val="A00000"/>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6344603" y="1283692"/>
            <a:ext cx="5167085" cy="3503274"/>
            <a:chOff x="1055688" y="1804115"/>
            <a:chExt cx="5167085" cy="3503274"/>
          </a:xfrm>
        </p:grpSpPr>
        <p:grpSp>
          <p:nvGrpSpPr>
            <p:cNvPr id="24" name="组合 23"/>
            <p:cNvGrpSpPr/>
            <p:nvPr/>
          </p:nvGrpSpPr>
          <p:grpSpPr>
            <a:xfrm>
              <a:off x="1055688" y="1804115"/>
              <a:ext cx="5167085" cy="1085980"/>
              <a:chOff x="1055688" y="1804115"/>
              <a:chExt cx="5167085" cy="1085980"/>
            </a:xfrm>
          </p:grpSpPr>
          <p:grpSp>
            <p:nvGrpSpPr>
              <p:cNvPr id="25" name="组合 24"/>
              <p:cNvGrpSpPr/>
              <p:nvPr/>
            </p:nvGrpSpPr>
            <p:grpSpPr>
              <a:xfrm>
                <a:off x="1055688" y="2240351"/>
                <a:ext cx="5167085" cy="0"/>
                <a:chOff x="1055688" y="2240351"/>
                <a:chExt cx="5167085" cy="0"/>
              </a:xfrm>
            </p:grpSpPr>
            <p:cxnSp>
              <p:nvCxnSpPr>
                <p:cNvPr id="26" name="直接连接符 25"/>
                <p:cNvCxnSpPr/>
                <p:nvPr>
                  <p:custDataLst>
                    <p:tags r:id="rId7"/>
                  </p:custDataLst>
                </p:nvPr>
              </p:nvCxnSpPr>
              <p:spPr>
                <a:xfrm>
                  <a:off x="1055688" y="2240351"/>
                  <a:ext cx="5167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8"/>
                  </p:custDataLst>
                </p:nvPr>
              </p:nvCxnSpPr>
              <p:spPr>
                <a:xfrm>
                  <a:off x="1350753" y="2240351"/>
                  <a:ext cx="1404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custDataLst>
                  <p:tags r:id="rId9"/>
                </p:custDataLst>
              </p:nvPr>
            </p:nvSpPr>
            <p:spPr>
              <a:xfrm>
                <a:off x="1289052" y="2311610"/>
                <a:ext cx="4806947" cy="578485"/>
              </a:xfrm>
              <a:prstGeom prst="rect">
                <a:avLst/>
              </a:prstGeom>
              <a:noFill/>
            </p:spPr>
            <p:txBody>
              <a:bodyPr wrap="square" rtlCol="0">
                <a:spAutoFit/>
              </a:bodyPr>
              <a:p>
                <a:pPr defTabSz="951230">
                  <a:lnSpc>
                    <a:spcPts val="19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结合“党委中心组重点学习内容”拟定支部总结、计划等，组织多期集中学习、党课及多支部联学共建专题活动等。</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矩形 28"/>
              <p:cNvSpPr/>
              <p:nvPr>
                <p:custDataLst>
                  <p:tags r:id="rId10"/>
                </p:custDataLst>
              </p:nvPr>
            </p:nvSpPr>
            <p:spPr>
              <a:xfrm>
                <a:off x="1280344" y="1804115"/>
                <a:ext cx="3430991"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周密组织学习</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055688" y="3134682"/>
              <a:ext cx="5167085" cy="1085980"/>
              <a:chOff x="1055688" y="1804115"/>
              <a:chExt cx="5167085" cy="1085980"/>
            </a:xfrm>
          </p:grpSpPr>
          <p:grpSp>
            <p:nvGrpSpPr>
              <p:cNvPr id="31" name="组合 30"/>
              <p:cNvGrpSpPr/>
              <p:nvPr/>
            </p:nvGrpSpPr>
            <p:grpSpPr>
              <a:xfrm>
                <a:off x="1055688" y="2240351"/>
                <a:ext cx="5167085" cy="0"/>
                <a:chOff x="1055688" y="2240351"/>
                <a:chExt cx="5167085" cy="0"/>
              </a:xfrm>
            </p:grpSpPr>
            <p:cxnSp>
              <p:nvCxnSpPr>
                <p:cNvPr id="32" name="直接连接符 31"/>
                <p:cNvCxnSpPr/>
                <p:nvPr>
                  <p:custDataLst>
                    <p:tags r:id="rId11"/>
                  </p:custDataLst>
                </p:nvPr>
              </p:nvCxnSpPr>
              <p:spPr>
                <a:xfrm>
                  <a:off x="1055688" y="2240351"/>
                  <a:ext cx="5167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12"/>
                  </p:custDataLst>
                </p:nvPr>
              </p:nvCxnSpPr>
              <p:spPr>
                <a:xfrm>
                  <a:off x="1350753" y="2240351"/>
                  <a:ext cx="1404000" cy="0"/>
                </a:xfrm>
                <a:prstGeom prst="line">
                  <a:avLst/>
                </a:prstGeom>
                <a:ln w="76200">
                  <a:solidFill>
                    <a:srgbClr val="B08254"/>
                  </a:solidFill>
                </a:ln>
              </p:spPr>
              <p:style>
                <a:lnRef idx="1">
                  <a:schemeClr val="accent1"/>
                </a:lnRef>
                <a:fillRef idx="0">
                  <a:schemeClr val="accent1"/>
                </a:fillRef>
                <a:effectRef idx="0">
                  <a:schemeClr val="accent1"/>
                </a:effectRef>
                <a:fontRef idx="minor">
                  <a:schemeClr val="tx1"/>
                </a:fontRef>
              </p:style>
            </p:cxnSp>
          </p:grpSp>
          <p:sp>
            <p:nvSpPr>
              <p:cNvPr id="49" name="矩形 48"/>
              <p:cNvSpPr/>
              <p:nvPr>
                <p:custDataLst>
                  <p:tags r:id="rId13"/>
                </p:custDataLst>
              </p:nvPr>
            </p:nvSpPr>
            <p:spPr>
              <a:xfrm>
                <a:off x="1289052" y="2311610"/>
                <a:ext cx="4806947" cy="578485"/>
              </a:xfrm>
              <a:prstGeom prst="rect">
                <a:avLst/>
              </a:prstGeom>
              <a:noFill/>
            </p:spPr>
            <p:txBody>
              <a:bodyPr wrap="square" rtlCol="0">
                <a:spAutoFit/>
              </a:bodyPr>
              <a:p>
                <a:pPr defTabSz="951230">
                  <a:lnSpc>
                    <a:spcPts val="19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定期开展“三会一课”，做好组织纪录，按时收缴党费，做好党内统计、党组织和党员信息维护等。</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矩形 49"/>
              <p:cNvSpPr/>
              <p:nvPr>
                <p:custDataLst>
                  <p:tags r:id="rId14"/>
                </p:custDataLst>
              </p:nvPr>
            </p:nvSpPr>
            <p:spPr>
              <a:xfrm>
                <a:off x="1280344" y="1804115"/>
                <a:ext cx="3430991"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过好组织生活</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grpSp>
          <p:nvGrpSpPr>
            <p:cNvPr id="51" name="组合 50"/>
            <p:cNvGrpSpPr/>
            <p:nvPr/>
          </p:nvGrpSpPr>
          <p:grpSpPr>
            <a:xfrm>
              <a:off x="1055688" y="4465249"/>
              <a:ext cx="5167085" cy="842140"/>
              <a:chOff x="1055688" y="1804115"/>
              <a:chExt cx="5167085" cy="842140"/>
            </a:xfrm>
          </p:grpSpPr>
          <p:grpSp>
            <p:nvGrpSpPr>
              <p:cNvPr id="52" name="组合 51"/>
              <p:cNvGrpSpPr/>
              <p:nvPr/>
            </p:nvGrpSpPr>
            <p:grpSpPr>
              <a:xfrm>
                <a:off x="1055688" y="2240351"/>
                <a:ext cx="5167085" cy="0"/>
                <a:chOff x="1055688" y="2240351"/>
                <a:chExt cx="5167085" cy="0"/>
              </a:xfrm>
            </p:grpSpPr>
            <p:cxnSp>
              <p:nvCxnSpPr>
                <p:cNvPr id="53" name="直接连接符 52"/>
                <p:cNvCxnSpPr/>
                <p:nvPr>
                  <p:custDataLst>
                    <p:tags r:id="rId15"/>
                  </p:custDataLst>
                </p:nvPr>
              </p:nvCxnSpPr>
              <p:spPr>
                <a:xfrm>
                  <a:off x="1055688" y="2240351"/>
                  <a:ext cx="5167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16"/>
                  </p:custDataLst>
                </p:nvPr>
              </p:nvCxnSpPr>
              <p:spPr>
                <a:xfrm>
                  <a:off x="1350753" y="2240351"/>
                  <a:ext cx="1404000" cy="0"/>
                </a:xfrm>
                <a:prstGeom prst="line">
                  <a:avLst/>
                </a:prstGeom>
                <a:ln w="76200">
                  <a:solidFill>
                    <a:srgbClr val="A00000"/>
                  </a:solidFill>
                </a:ln>
              </p:spPr>
              <p:style>
                <a:lnRef idx="1">
                  <a:schemeClr val="accent1"/>
                </a:lnRef>
                <a:fillRef idx="0">
                  <a:schemeClr val="accent1"/>
                </a:fillRef>
                <a:effectRef idx="0">
                  <a:schemeClr val="accent1"/>
                </a:effectRef>
                <a:fontRef idx="minor">
                  <a:schemeClr val="tx1"/>
                </a:fontRef>
              </p:style>
            </p:cxnSp>
          </p:grpSp>
          <p:sp>
            <p:nvSpPr>
              <p:cNvPr id="55" name="矩形 54"/>
              <p:cNvSpPr/>
              <p:nvPr>
                <p:custDataLst>
                  <p:tags r:id="rId17"/>
                </p:custDataLst>
              </p:nvPr>
            </p:nvSpPr>
            <p:spPr>
              <a:xfrm>
                <a:off x="1289052" y="2311610"/>
                <a:ext cx="4806947" cy="334645"/>
              </a:xfrm>
              <a:prstGeom prst="rect">
                <a:avLst/>
              </a:prstGeom>
              <a:noFill/>
            </p:spPr>
            <p:txBody>
              <a:bodyPr wrap="square" rtlCol="0">
                <a:spAutoFit/>
              </a:bodyPr>
              <a:p>
                <a:pPr defTabSz="951230">
                  <a:lnSpc>
                    <a:spcPts val="19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组织各类人员培养、教育和考察，完成党员组织关系接转等。</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custDataLst>
                  <p:tags r:id="rId18"/>
                </p:custDataLst>
              </p:nvPr>
            </p:nvSpPr>
            <p:spPr>
              <a:xfrm>
                <a:off x="1280344" y="1804115"/>
                <a:ext cx="3430991"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加强党员管理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cxnSp>
        <p:nvCxnSpPr>
          <p:cNvPr id="57" name="直接连接符 56"/>
          <p:cNvCxnSpPr/>
          <p:nvPr>
            <p:custDataLst>
              <p:tags r:id="rId19"/>
            </p:custDataLst>
          </p:nvPr>
        </p:nvCxnSpPr>
        <p:spPr>
          <a:xfrm>
            <a:off x="6345238" y="5475560"/>
            <a:ext cx="5167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20"/>
            </p:custDataLst>
          </p:nvPr>
        </p:nvCxnSpPr>
        <p:spPr>
          <a:xfrm>
            <a:off x="6640303" y="5475560"/>
            <a:ext cx="1404000" cy="0"/>
          </a:xfrm>
          <a:prstGeom prst="line">
            <a:avLst/>
          </a:prstGeom>
          <a:ln w="76200">
            <a:solidFill>
              <a:srgbClr val="B08254"/>
            </a:solidFill>
          </a:ln>
        </p:spPr>
        <p:style>
          <a:lnRef idx="1">
            <a:schemeClr val="accent1"/>
          </a:lnRef>
          <a:fillRef idx="0">
            <a:schemeClr val="accent1"/>
          </a:fillRef>
          <a:effectRef idx="0">
            <a:schemeClr val="accent1"/>
          </a:effectRef>
          <a:fontRef idx="minor">
            <a:schemeClr val="tx1"/>
          </a:fontRef>
        </p:style>
      </p:cxnSp>
      <p:sp>
        <p:nvSpPr>
          <p:cNvPr id="59" name="矩形 58"/>
          <p:cNvSpPr/>
          <p:nvPr>
            <p:custDataLst>
              <p:tags r:id="rId21"/>
            </p:custDataLst>
          </p:nvPr>
        </p:nvSpPr>
        <p:spPr>
          <a:xfrm>
            <a:off x="6578602" y="5520784"/>
            <a:ext cx="4806947" cy="1065530"/>
          </a:xfrm>
          <a:prstGeom prst="rect">
            <a:avLst/>
          </a:prstGeom>
          <a:noFill/>
        </p:spPr>
        <p:txBody>
          <a:bodyPr wrap="square" rtlCol="0">
            <a:spAutoFit/>
          </a:bodyPr>
          <a:p>
            <a:pPr algn="just" defTabSz="951230">
              <a:lnSpc>
                <a:spcPts val="19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先后组织完成“二十大代表候选人提名会议”、“组织生活会”、“党史阶段性总结会”、组织筹划“喜迎二十大”活动、完成“四强”党支部申报、完成《党建经验总结》等。年底，向集团党建工作部推广部门自建的党建管理平台。</a:t>
            </a:r>
            <a:endParaRPr 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矩形 59"/>
          <p:cNvSpPr/>
          <p:nvPr>
            <p:custDataLst>
              <p:tags r:id="rId22"/>
            </p:custDataLst>
          </p:nvPr>
        </p:nvSpPr>
        <p:spPr>
          <a:xfrm>
            <a:off x="6569894" y="5039324"/>
            <a:ext cx="3430991"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上级党组织交办的其他任务</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61" name="图片 60"/>
          <p:cNvPicPr>
            <a:picLocks noChangeAspect="1"/>
          </p:cNvPicPr>
          <p:nvPr>
            <p:custDataLst>
              <p:tags r:id="rId23"/>
            </p:custDataLst>
          </p:nvPr>
        </p:nvPicPr>
        <p:blipFill>
          <a:blip r:embed="rId24"/>
          <a:stretch>
            <a:fillRect/>
          </a:stretch>
        </p:blipFill>
        <p:spPr>
          <a:xfrm>
            <a:off x="1127125" y="3508375"/>
            <a:ext cx="4060190" cy="2608580"/>
          </a:xfrm>
          <a:prstGeom prst="rect">
            <a:avLst/>
          </a:prstGeom>
          <a:solidFill>
            <a:srgbClr val="FFFFFF">
              <a:shade val="85000"/>
            </a:srgbClr>
          </a:solidFill>
          <a:ln w="571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圆角 25"/>
          <p:cNvSpPr/>
          <p:nvPr>
            <p:custDataLst>
              <p:tags r:id="rId1"/>
            </p:custDataLst>
          </p:nvPr>
        </p:nvSpPr>
        <p:spPr>
          <a:xfrm>
            <a:off x="369888" y="1665648"/>
            <a:ext cx="6366192" cy="4209110"/>
          </a:xfrm>
          <a:prstGeom prst="roundRect">
            <a:avLst>
              <a:gd name="adj" fmla="val 6174"/>
            </a:avLst>
          </a:prstGeom>
          <a:blipFill dpi="0" rotWithShape="1">
            <a:blip r:embed="rId2"/>
            <a:srcRect/>
            <a:stretch>
              <a:fillRect t="-416" b="-4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spc="-1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矩形: 圆角 9"/>
          <p:cNvSpPr/>
          <p:nvPr>
            <p:custDataLst>
              <p:tags r:id="rId3"/>
            </p:custDataLst>
          </p:nvPr>
        </p:nvSpPr>
        <p:spPr>
          <a:xfrm>
            <a:off x="369888" y="1665648"/>
            <a:ext cx="6366192" cy="4209110"/>
          </a:xfrm>
          <a:prstGeom prst="roundRect">
            <a:avLst>
              <a:gd name="adj" fmla="val 6174"/>
            </a:avLst>
          </a:prstGeom>
          <a:solidFill>
            <a:srgbClr val="B0825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spc="-1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custDataLst>
              <p:tags r:id="rId4"/>
            </p:custDataLst>
          </p:nvPr>
        </p:nvSpPr>
        <p:spPr>
          <a:xfrm>
            <a:off x="1098550" y="294429"/>
            <a:ext cx="2438400" cy="492125"/>
          </a:xfrm>
          <a:prstGeom prst="rect">
            <a:avLst/>
          </a:prstGeom>
          <a:noFill/>
        </p:spPr>
        <p:txBody>
          <a:bodyPr wrap="none" lIns="0" tIns="0" rIns="0" bIns="0">
            <a:spAutoFit/>
          </a:bodyPr>
          <a:p>
            <a:pPr marR="0" indent="0" defTabSz="914400" fontAlgn="auto">
              <a:lnSpc>
                <a:spcPct val="100000"/>
              </a:lnSpc>
              <a:spcBef>
                <a:spcPts val="0"/>
              </a:spcBef>
              <a:spcAft>
                <a:spcPts val="0"/>
              </a:spcAft>
              <a:buClrTx/>
              <a:buSzTx/>
              <a:buFontTx/>
              <a:buNone/>
              <a:defRPr/>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rPr>
              <a:t>风险防范情况</a:t>
            </a:r>
            <a:endPar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8" name="矩形: 圆角 14"/>
          <p:cNvSpPr/>
          <p:nvPr>
            <p:custDataLst>
              <p:tags r:id="rId5"/>
            </p:custDataLst>
          </p:nvPr>
        </p:nvSpPr>
        <p:spPr>
          <a:xfrm>
            <a:off x="5222240" y="2123440"/>
            <a:ext cx="6583680" cy="3293526"/>
          </a:xfrm>
          <a:prstGeom prst="roundRect">
            <a:avLst>
              <a:gd name="adj" fmla="val 6174"/>
            </a:avLst>
          </a:prstGeom>
          <a:solidFill>
            <a:schemeClr val="bg1"/>
          </a:solidFill>
          <a:ln w="76200">
            <a:solidFill>
              <a:schemeClr val="bg1"/>
            </a:solid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10"/>
          <p:cNvSpPr/>
          <p:nvPr>
            <p:custDataLst>
              <p:tags r:id="rId6"/>
            </p:custDataLst>
          </p:nvPr>
        </p:nvSpPr>
        <p:spPr>
          <a:xfrm>
            <a:off x="11403648" y="2959374"/>
            <a:ext cx="361632" cy="1621659"/>
          </a:xfrm>
          <a:prstGeom prst="roundRect">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spc="-1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50" dirty="0">
                <a:latin typeface="微软雅黑" panose="020B0503020204020204" pitchFamily="34" charset="-122"/>
                <a:ea typeface="微软雅黑" panose="020B0503020204020204" pitchFamily="34" charset="-122"/>
                <a:cs typeface="微软雅黑" panose="020B0503020204020204" pitchFamily="34" charset="-122"/>
              </a:rPr>
              <a:t>守夜人</a:t>
            </a:r>
            <a:r>
              <a:rPr lang="en-US" altLang="zh-CN" sz="2000" spc="-15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5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 name="直接连接符 20"/>
          <p:cNvCxnSpPr/>
          <p:nvPr>
            <p:custDataLst>
              <p:tags r:id="rId7"/>
            </p:custDataLst>
          </p:nvPr>
        </p:nvCxnSpPr>
        <p:spPr>
          <a:xfrm>
            <a:off x="5933440" y="4886960"/>
            <a:ext cx="4836160" cy="0"/>
          </a:xfrm>
          <a:prstGeom prst="line">
            <a:avLst/>
          </a:prstGeom>
        </p:spPr>
        <p:style>
          <a:lnRef idx="1">
            <a:schemeClr val="accent3"/>
          </a:lnRef>
          <a:fillRef idx="0">
            <a:schemeClr val="accent3"/>
          </a:fillRef>
          <a:effectRef idx="0">
            <a:schemeClr val="accent3"/>
          </a:effectRef>
          <a:fontRef idx="minor">
            <a:schemeClr val="tx1"/>
          </a:fontRef>
        </p:style>
      </p:cxnSp>
      <p:sp>
        <p:nvSpPr>
          <p:cNvPr id="26" name="left-quotes-sign_39711"/>
          <p:cNvSpPr>
            <a:spLocks noChangeAspect="1"/>
          </p:cNvSpPr>
          <p:nvPr>
            <p:custDataLst>
              <p:tags r:id="rId8"/>
            </p:custDataLst>
          </p:nvPr>
        </p:nvSpPr>
        <p:spPr bwMode="auto">
          <a:xfrm>
            <a:off x="2143084" y="3150924"/>
            <a:ext cx="334286" cy="288376"/>
          </a:xfrm>
          <a:custGeom>
            <a:avLst/>
            <a:gdLst>
              <a:gd name="connsiteX0" fmla="*/ 513606 w 607058"/>
              <a:gd name="connsiteY0" fmla="*/ 6 h 523687"/>
              <a:gd name="connsiteX1" fmla="*/ 415721 w 607058"/>
              <a:gd name="connsiteY1" fmla="*/ 242967 h 523687"/>
              <a:gd name="connsiteX2" fmla="*/ 462502 w 607058"/>
              <a:gd name="connsiteY2" fmla="*/ 235092 h 523687"/>
              <a:gd name="connsiteX3" fmla="*/ 607058 w 607058"/>
              <a:gd name="connsiteY3" fmla="*/ 379345 h 523687"/>
              <a:gd name="connsiteX4" fmla="*/ 462502 w 607058"/>
              <a:gd name="connsiteY4" fmla="*/ 523687 h 523687"/>
              <a:gd name="connsiteX5" fmla="*/ 318036 w 607058"/>
              <a:gd name="connsiteY5" fmla="*/ 379345 h 523687"/>
              <a:gd name="connsiteX6" fmla="*/ 318036 w 607058"/>
              <a:gd name="connsiteY6" fmla="*/ 379166 h 523687"/>
              <a:gd name="connsiteX7" fmla="*/ 458918 w 607058"/>
              <a:gd name="connsiteY7" fmla="*/ 35447 h 523687"/>
              <a:gd name="connsiteX8" fmla="*/ 513606 w 607058"/>
              <a:gd name="connsiteY8" fmla="*/ 6 h 523687"/>
              <a:gd name="connsiteX9" fmla="*/ 195685 w 607058"/>
              <a:gd name="connsiteY9" fmla="*/ 6 h 523687"/>
              <a:gd name="connsiteX10" fmla="*/ 97831 w 607058"/>
              <a:gd name="connsiteY10" fmla="*/ 242967 h 523687"/>
              <a:gd name="connsiteX11" fmla="*/ 144615 w 607058"/>
              <a:gd name="connsiteY11" fmla="*/ 235092 h 523687"/>
              <a:gd name="connsiteX12" fmla="*/ 289091 w 607058"/>
              <a:gd name="connsiteY12" fmla="*/ 379345 h 523687"/>
              <a:gd name="connsiteX13" fmla="*/ 144615 w 607058"/>
              <a:gd name="connsiteY13" fmla="*/ 523687 h 523687"/>
              <a:gd name="connsiteX14" fmla="*/ 50 w 607058"/>
              <a:gd name="connsiteY14" fmla="*/ 379345 h 523687"/>
              <a:gd name="connsiteX15" fmla="*/ 140 w 607058"/>
              <a:gd name="connsiteY15" fmla="*/ 379166 h 523687"/>
              <a:gd name="connsiteX16" fmla="*/ 140941 w 607058"/>
              <a:gd name="connsiteY16" fmla="*/ 35447 h 523687"/>
              <a:gd name="connsiteX17" fmla="*/ 195685 w 607058"/>
              <a:gd name="connsiteY17" fmla="*/ 6 h 52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058" h="523687">
                <a:moveTo>
                  <a:pt x="513606" y="6"/>
                </a:moveTo>
                <a:cubicBezTo>
                  <a:pt x="528036" y="832"/>
                  <a:pt x="440120" y="103300"/>
                  <a:pt x="415721" y="242967"/>
                </a:cubicBezTo>
                <a:cubicBezTo>
                  <a:pt x="430419" y="237955"/>
                  <a:pt x="446102" y="235092"/>
                  <a:pt x="462502" y="235092"/>
                </a:cubicBezTo>
                <a:cubicBezTo>
                  <a:pt x="542353" y="235092"/>
                  <a:pt x="607058" y="299701"/>
                  <a:pt x="607058" y="379345"/>
                </a:cubicBezTo>
                <a:cubicBezTo>
                  <a:pt x="607058" y="459077"/>
                  <a:pt x="542353" y="523687"/>
                  <a:pt x="462502" y="523687"/>
                </a:cubicBezTo>
                <a:cubicBezTo>
                  <a:pt x="382741" y="523687"/>
                  <a:pt x="318036" y="459077"/>
                  <a:pt x="318036" y="379345"/>
                </a:cubicBezTo>
                <a:cubicBezTo>
                  <a:pt x="318036" y="379345"/>
                  <a:pt x="318036" y="379255"/>
                  <a:pt x="318036" y="379166"/>
                </a:cubicBezTo>
                <a:cubicBezTo>
                  <a:pt x="317857" y="374960"/>
                  <a:pt x="309343" y="145068"/>
                  <a:pt x="458918" y="35447"/>
                </a:cubicBezTo>
                <a:cubicBezTo>
                  <a:pt x="492614" y="10748"/>
                  <a:pt x="508796" y="-270"/>
                  <a:pt x="513606" y="6"/>
                </a:cubicBezTo>
                <a:close/>
                <a:moveTo>
                  <a:pt x="195685" y="6"/>
                </a:moveTo>
                <a:cubicBezTo>
                  <a:pt x="210154" y="832"/>
                  <a:pt x="122231" y="103300"/>
                  <a:pt x="97831" y="242967"/>
                </a:cubicBezTo>
                <a:cubicBezTo>
                  <a:pt x="112529" y="237955"/>
                  <a:pt x="128214" y="235092"/>
                  <a:pt x="144615" y="235092"/>
                </a:cubicBezTo>
                <a:cubicBezTo>
                  <a:pt x="224471" y="235092"/>
                  <a:pt x="289091" y="299701"/>
                  <a:pt x="289091" y="379345"/>
                </a:cubicBezTo>
                <a:cubicBezTo>
                  <a:pt x="289091" y="459077"/>
                  <a:pt x="224471" y="523687"/>
                  <a:pt x="144615" y="523687"/>
                </a:cubicBezTo>
                <a:cubicBezTo>
                  <a:pt x="64759" y="523687"/>
                  <a:pt x="50" y="459077"/>
                  <a:pt x="50" y="379345"/>
                </a:cubicBezTo>
                <a:cubicBezTo>
                  <a:pt x="50" y="379345"/>
                  <a:pt x="140" y="379255"/>
                  <a:pt x="140" y="379166"/>
                </a:cubicBezTo>
                <a:cubicBezTo>
                  <a:pt x="-40" y="374960"/>
                  <a:pt x="-8554" y="145068"/>
                  <a:pt x="140941" y="35447"/>
                </a:cubicBezTo>
                <a:cubicBezTo>
                  <a:pt x="174662" y="10748"/>
                  <a:pt x="190862" y="-270"/>
                  <a:pt x="195685" y="6"/>
                </a:cubicBezTo>
                <a:close/>
              </a:path>
            </a:pathLst>
          </a:custGeom>
          <a:solidFill>
            <a:schemeClr val="bg1"/>
          </a:solidFill>
          <a:ln>
            <a:noFill/>
          </a:ln>
        </p:spPr>
      </p:sp>
      <p:sp>
        <p:nvSpPr>
          <p:cNvPr id="27" name="left-quotes-sign_39711"/>
          <p:cNvSpPr>
            <a:spLocks noChangeAspect="1"/>
          </p:cNvSpPr>
          <p:nvPr>
            <p:custDataLst>
              <p:tags r:id="rId9"/>
            </p:custDataLst>
          </p:nvPr>
        </p:nvSpPr>
        <p:spPr bwMode="auto">
          <a:xfrm flipH="1">
            <a:off x="3908014" y="4236667"/>
            <a:ext cx="334286" cy="288376"/>
          </a:xfrm>
          <a:custGeom>
            <a:avLst/>
            <a:gdLst>
              <a:gd name="connsiteX0" fmla="*/ 513606 w 607058"/>
              <a:gd name="connsiteY0" fmla="*/ 6 h 523687"/>
              <a:gd name="connsiteX1" fmla="*/ 415721 w 607058"/>
              <a:gd name="connsiteY1" fmla="*/ 242967 h 523687"/>
              <a:gd name="connsiteX2" fmla="*/ 462502 w 607058"/>
              <a:gd name="connsiteY2" fmla="*/ 235092 h 523687"/>
              <a:gd name="connsiteX3" fmla="*/ 607058 w 607058"/>
              <a:gd name="connsiteY3" fmla="*/ 379345 h 523687"/>
              <a:gd name="connsiteX4" fmla="*/ 462502 w 607058"/>
              <a:gd name="connsiteY4" fmla="*/ 523687 h 523687"/>
              <a:gd name="connsiteX5" fmla="*/ 318036 w 607058"/>
              <a:gd name="connsiteY5" fmla="*/ 379345 h 523687"/>
              <a:gd name="connsiteX6" fmla="*/ 318036 w 607058"/>
              <a:gd name="connsiteY6" fmla="*/ 379166 h 523687"/>
              <a:gd name="connsiteX7" fmla="*/ 458918 w 607058"/>
              <a:gd name="connsiteY7" fmla="*/ 35447 h 523687"/>
              <a:gd name="connsiteX8" fmla="*/ 513606 w 607058"/>
              <a:gd name="connsiteY8" fmla="*/ 6 h 523687"/>
              <a:gd name="connsiteX9" fmla="*/ 195685 w 607058"/>
              <a:gd name="connsiteY9" fmla="*/ 6 h 523687"/>
              <a:gd name="connsiteX10" fmla="*/ 97831 w 607058"/>
              <a:gd name="connsiteY10" fmla="*/ 242967 h 523687"/>
              <a:gd name="connsiteX11" fmla="*/ 144615 w 607058"/>
              <a:gd name="connsiteY11" fmla="*/ 235092 h 523687"/>
              <a:gd name="connsiteX12" fmla="*/ 289091 w 607058"/>
              <a:gd name="connsiteY12" fmla="*/ 379345 h 523687"/>
              <a:gd name="connsiteX13" fmla="*/ 144615 w 607058"/>
              <a:gd name="connsiteY13" fmla="*/ 523687 h 523687"/>
              <a:gd name="connsiteX14" fmla="*/ 50 w 607058"/>
              <a:gd name="connsiteY14" fmla="*/ 379345 h 523687"/>
              <a:gd name="connsiteX15" fmla="*/ 140 w 607058"/>
              <a:gd name="connsiteY15" fmla="*/ 379166 h 523687"/>
              <a:gd name="connsiteX16" fmla="*/ 140941 w 607058"/>
              <a:gd name="connsiteY16" fmla="*/ 35447 h 523687"/>
              <a:gd name="connsiteX17" fmla="*/ 195685 w 607058"/>
              <a:gd name="connsiteY17" fmla="*/ 6 h 52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058" h="523687">
                <a:moveTo>
                  <a:pt x="513606" y="6"/>
                </a:moveTo>
                <a:cubicBezTo>
                  <a:pt x="528036" y="832"/>
                  <a:pt x="440120" y="103300"/>
                  <a:pt x="415721" y="242967"/>
                </a:cubicBezTo>
                <a:cubicBezTo>
                  <a:pt x="430419" y="237955"/>
                  <a:pt x="446102" y="235092"/>
                  <a:pt x="462502" y="235092"/>
                </a:cubicBezTo>
                <a:cubicBezTo>
                  <a:pt x="542353" y="235092"/>
                  <a:pt x="607058" y="299701"/>
                  <a:pt x="607058" y="379345"/>
                </a:cubicBezTo>
                <a:cubicBezTo>
                  <a:pt x="607058" y="459077"/>
                  <a:pt x="542353" y="523687"/>
                  <a:pt x="462502" y="523687"/>
                </a:cubicBezTo>
                <a:cubicBezTo>
                  <a:pt x="382741" y="523687"/>
                  <a:pt x="318036" y="459077"/>
                  <a:pt x="318036" y="379345"/>
                </a:cubicBezTo>
                <a:cubicBezTo>
                  <a:pt x="318036" y="379345"/>
                  <a:pt x="318036" y="379255"/>
                  <a:pt x="318036" y="379166"/>
                </a:cubicBezTo>
                <a:cubicBezTo>
                  <a:pt x="317857" y="374960"/>
                  <a:pt x="309343" y="145068"/>
                  <a:pt x="458918" y="35447"/>
                </a:cubicBezTo>
                <a:cubicBezTo>
                  <a:pt x="492614" y="10748"/>
                  <a:pt x="508796" y="-270"/>
                  <a:pt x="513606" y="6"/>
                </a:cubicBezTo>
                <a:close/>
                <a:moveTo>
                  <a:pt x="195685" y="6"/>
                </a:moveTo>
                <a:cubicBezTo>
                  <a:pt x="210154" y="832"/>
                  <a:pt x="122231" y="103300"/>
                  <a:pt x="97831" y="242967"/>
                </a:cubicBezTo>
                <a:cubicBezTo>
                  <a:pt x="112529" y="237955"/>
                  <a:pt x="128214" y="235092"/>
                  <a:pt x="144615" y="235092"/>
                </a:cubicBezTo>
                <a:cubicBezTo>
                  <a:pt x="224471" y="235092"/>
                  <a:pt x="289091" y="299701"/>
                  <a:pt x="289091" y="379345"/>
                </a:cubicBezTo>
                <a:cubicBezTo>
                  <a:pt x="289091" y="459077"/>
                  <a:pt x="224471" y="523687"/>
                  <a:pt x="144615" y="523687"/>
                </a:cubicBezTo>
                <a:cubicBezTo>
                  <a:pt x="64759" y="523687"/>
                  <a:pt x="50" y="459077"/>
                  <a:pt x="50" y="379345"/>
                </a:cubicBezTo>
                <a:cubicBezTo>
                  <a:pt x="50" y="379345"/>
                  <a:pt x="140" y="379255"/>
                  <a:pt x="140" y="379166"/>
                </a:cubicBezTo>
                <a:cubicBezTo>
                  <a:pt x="-40" y="374960"/>
                  <a:pt x="-8554" y="145068"/>
                  <a:pt x="140941" y="35447"/>
                </a:cubicBezTo>
                <a:cubicBezTo>
                  <a:pt x="174662" y="10748"/>
                  <a:pt x="190862" y="-270"/>
                  <a:pt x="195685" y="6"/>
                </a:cubicBezTo>
                <a:close/>
              </a:path>
            </a:pathLst>
          </a:custGeom>
          <a:solidFill>
            <a:schemeClr val="bg1"/>
          </a:solidFill>
          <a:ln>
            <a:noFill/>
          </a:ln>
        </p:spPr>
      </p:sp>
      <p:sp>
        <p:nvSpPr>
          <p:cNvPr id="29" name="文本框 28"/>
          <p:cNvSpPr txBox="1"/>
          <p:nvPr>
            <p:custDataLst>
              <p:tags r:id="rId10"/>
            </p:custDataLst>
          </p:nvPr>
        </p:nvSpPr>
        <p:spPr>
          <a:xfrm>
            <a:off x="2476963" y="3000000"/>
            <a:ext cx="1574968" cy="1322070"/>
          </a:xfrm>
          <a:prstGeom prst="rect">
            <a:avLst/>
          </a:prstGeom>
          <a:noFill/>
        </p:spPr>
        <p:txBody>
          <a:bodyPr wrap="square" rtlCol="0">
            <a:spAutoFit/>
          </a:bodyPr>
          <a:p>
            <a:pPr indent="0" algn="ctr" fontAlgn="auto" hangingPunct="0">
              <a:lnSpc>
                <a:spcPct val="100000"/>
              </a:lnSpc>
            </a:pPr>
            <a:r>
              <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风险</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hangingPunct="0">
              <a:lnSpc>
                <a:spcPct val="100000"/>
              </a:lnSpc>
            </a:pPr>
            <a:r>
              <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防范</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0" name="文本框 99"/>
          <p:cNvSpPr txBox="1"/>
          <p:nvPr/>
        </p:nvSpPr>
        <p:spPr>
          <a:xfrm>
            <a:off x="5933440" y="2752090"/>
            <a:ext cx="5080000" cy="1938020"/>
          </a:xfrm>
          <a:prstGeom prst="rect">
            <a:avLst/>
          </a:prstGeom>
          <a:noFill/>
          <a:ln w="9525">
            <a:noFill/>
          </a:ln>
        </p:spPr>
        <p:txBody>
          <a:bodyPr>
            <a:spAutoFit/>
          </a:bodyPr>
          <a:p>
            <a:pPr indent="406400" algn="just" fontAlgn="auto">
              <a:lnSpc>
                <a:spcPct val="150000"/>
              </a:lnSpc>
            </a:pPr>
            <a:r>
              <a:rPr lang="zh-CN" altLang="en-US" sz="2000" b="0" kern="100" dirty="0">
                <a:latin typeface="微软雅黑" panose="020B0503020204020204" pitchFamily="34" charset="-122"/>
                <a:ea typeface="微软雅黑" panose="020B0503020204020204" pitchFamily="34" charset="-122"/>
              </a:rPr>
              <a:t>全处人员主动做好投资交易“守夜人”，每个交易日的清算结算平均到十点左右，大家严格遵守操作规程，</a:t>
            </a:r>
            <a:r>
              <a:rPr lang="zh-CN" altLang="en-US" sz="2000" b="1" kern="100" dirty="0">
                <a:latin typeface="微软雅黑" panose="020B0503020204020204" pitchFamily="34" charset="-122"/>
                <a:ea typeface="微软雅黑" panose="020B0503020204020204" pitchFamily="34" charset="-122"/>
              </a:rPr>
              <a:t>全年操作无一失误</a:t>
            </a:r>
            <a:r>
              <a:rPr lang="zh-CN" altLang="en-US" sz="2000" b="0" kern="100" dirty="0">
                <a:latin typeface="微软雅黑" panose="020B0503020204020204" pitchFamily="34" charset="-122"/>
                <a:ea typeface="微软雅黑" panose="020B0503020204020204" pitchFamily="34" charset="-122"/>
              </a:rPr>
              <a:t>，保证了投资交易的顺利进行。</a:t>
            </a:r>
            <a:endParaRPr lang="zh-CN" altLang="en-US" sz="2000" b="0" kern="1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937" y="3618559"/>
            <a:ext cx="12195824" cy="2905603"/>
          </a:xfrm>
          <a:custGeom>
            <a:avLst/>
            <a:gdLst>
              <a:gd name="connsiteX0" fmla="*/ 12195824 w 12195824"/>
              <a:gd name="connsiteY0" fmla="*/ 0 h 2905603"/>
              <a:gd name="connsiteX1" fmla="*/ 12195824 w 12195824"/>
              <a:gd name="connsiteY1" fmla="*/ 1510594 h 2905603"/>
              <a:gd name="connsiteX2" fmla="*/ 44495 w 12195824"/>
              <a:gd name="connsiteY2" fmla="*/ 1926403 h 2905603"/>
              <a:gd name="connsiteX3" fmla="*/ 0 w 12195824"/>
              <a:gd name="connsiteY3" fmla="*/ 1895988 h 2905603"/>
              <a:gd name="connsiteX4" fmla="*/ 0 w 12195824"/>
              <a:gd name="connsiteY4" fmla="*/ 1740007 h 2905603"/>
              <a:gd name="connsiteX5" fmla="*/ 197099 w 12195824"/>
              <a:gd name="connsiteY5" fmla="*/ 1850847 h 2905603"/>
              <a:gd name="connsiteX6" fmla="*/ 12195824 w 12195824"/>
              <a:gd name="connsiteY6" fmla="*/ 0 h 290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24" h="2905603">
                <a:moveTo>
                  <a:pt x="12195824" y="0"/>
                </a:moveTo>
                <a:cubicBezTo>
                  <a:pt x="12195824" y="0"/>
                  <a:pt x="12195824" y="0"/>
                  <a:pt x="12195824" y="1510594"/>
                </a:cubicBezTo>
                <a:cubicBezTo>
                  <a:pt x="4964997" y="3681785"/>
                  <a:pt x="1591827" y="2910999"/>
                  <a:pt x="44495" y="1926403"/>
                </a:cubicBezTo>
                <a:lnTo>
                  <a:pt x="0" y="1895988"/>
                </a:lnTo>
                <a:lnTo>
                  <a:pt x="0" y="1740007"/>
                </a:lnTo>
                <a:lnTo>
                  <a:pt x="197099" y="1850847"/>
                </a:lnTo>
                <a:cubicBezTo>
                  <a:pt x="1842253" y="2703906"/>
                  <a:pt x="5273214" y="3120062"/>
                  <a:pt x="12195824" y="0"/>
                </a:cubicBezTo>
                <a:close/>
              </a:path>
            </a:pathLst>
          </a:custGeom>
          <a:solidFill>
            <a:srgbClr val="A00000"/>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任意多边形: 形状 7"/>
          <p:cNvSpPr/>
          <p:nvPr/>
        </p:nvSpPr>
        <p:spPr>
          <a:xfrm>
            <a:off x="-937" y="5358085"/>
            <a:ext cx="12207209" cy="1515105"/>
          </a:xfrm>
          <a:custGeom>
            <a:avLst/>
            <a:gdLst>
              <a:gd name="connsiteX0" fmla="*/ 12203274 w 12203274"/>
              <a:gd name="connsiteY0" fmla="*/ 0 h 1515105"/>
              <a:gd name="connsiteX1" fmla="*/ 12203274 w 12203274"/>
              <a:gd name="connsiteY1" fmla="*/ 1515105 h 1515105"/>
              <a:gd name="connsiteX2" fmla="*/ 1268952 w 12203274"/>
              <a:gd name="connsiteY2" fmla="*/ 1515105 h 1515105"/>
              <a:gd name="connsiteX3" fmla="*/ 304800 w 12203274"/>
              <a:gd name="connsiteY3" fmla="*/ 1515105 h 1515105"/>
              <a:gd name="connsiteX4" fmla="*/ 176290 w 12203274"/>
              <a:gd name="connsiteY4" fmla="*/ 1515105 h 1515105"/>
              <a:gd name="connsiteX5" fmla="*/ 0 w 12203274"/>
              <a:gd name="connsiteY5" fmla="*/ 1515105 h 1515105"/>
              <a:gd name="connsiteX6" fmla="*/ 0 w 12203274"/>
              <a:gd name="connsiteY6" fmla="*/ 1393201 h 1515105"/>
              <a:gd name="connsiteX7" fmla="*/ 0 w 12203274"/>
              <a:gd name="connsiteY7" fmla="*/ 1189805 h 1515105"/>
              <a:gd name="connsiteX8" fmla="*/ 0 w 12203274"/>
              <a:gd name="connsiteY8" fmla="*/ 225429 h 1515105"/>
              <a:gd name="connsiteX9" fmla="*/ 75556 w 12203274"/>
              <a:gd name="connsiteY9" fmla="*/ 282423 h 1515105"/>
              <a:gd name="connsiteX10" fmla="*/ 12203274 w 12203274"/>
              <a:gd name="connsiteY10" fmla="*/ 0 h 15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3274" h="1515105">
                <a:moveTo>
                  <a:pt x="12203274" y="0"/>
                </a:moveTo>
                <a:lnTo>
                  <a:pt x="12203274" y="1515105"/>
                </a:lnTo>
                <a:cubicBezTo>
                  <a:pt x="12203274" y="1515105"/>
                  <a:pt x="12203274" y="1515105"/>
                  <a:pt x="1268952" y="1515105"/>
                </a:cubicBezTo>
                <a:lnTo>
                  <a:pt x="304800" y="1515105"/>
                </a:lnTo>
                <a:lnTo>
                  <a:pt x="176290" y="1515105"/>
                </a:lnTo>
                <a:lnTo>
                  <a:pt x="0" y="1515105"/>
                </a:lnTo>
                <a:lnTo>
                  <a:pt x="0" y="1393201"/>
                </a:lnTo>
                <a:lnTo>
                  <a:pt x="0" y="1189805"/>
                </a:lnTo>
                <a:lnTo>
                  <a:pt x="0" y="225429"/>
                </a:lnTo>
                <a:lnTo>
                  <a:pt x="75556" y="282423"/>
                </a:lnTo>
                <a:cubicBezTo>
                  <a:pt x="1633275" y="1325591"/>
                  <a:pt x="5008560" y="2159255"/>
                  <a:pt x="1220327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308272" y="2593110"/>
            <a:ext cx="3874434" cy="645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2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a:t>
            </a:r>
            <a:r>
              <a:rPr kumimoji="0" lang="zh-CN" altLang="en-US" sz="3600" b="1" i="0" u="none" strike="noStrike" kern="2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年工作计划</a:t>
            </a:r>
            <a:endParaRPr kumimoji="0" lang="zh-CN" alt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401945" y="1738875"/>
            <a:ext cx="906619" cy="824145"/>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936F55"/>
                </a:solidFill>
                <a:effectLst/>
                <a:uLnTx/>
                <a:uFillTx/>
                <a:latin typeface="Arial" panose="020B0604020202020204" pitchFamily="34" charset="0"/>
                <a:ea typeface="等线" panose="02010600030101010101" charset="-122"/>
                <a:cs typeface="Arial" panose="020B0604020202020204" pitchFamily="34" charset="0"/>
              </a:rPr>
              <a:t>02</a:t>
            </a:r>
            <a:endParaRPr kumimoji="0" lang="zh-CN" altLang="en-US" sz="4000" b="1" i="0" u="none" strike="noStrike" kern="1200" cap="none" spc="0" normalizeH="0" baseline="0" noProof="0" dirty="0">
              <a:ln>
                <a:noFill/>
              </a:ln>
              <a:solidFill>
                <a:srgbClr val="936F55"/>
              </a:solidFill>
              <a:effectLst/>
              <a:uLnTx/>
              <a:uFillTx/>
              <a:latin typeface="Arial" panose="020B0604020202020204" pitchFamily="34" charset="0"/>
              <a:ea typeface="等线" panose="02010600030101010101" charset="-122"/>
              <a:cs typeface="Arial" panose="020B0604020202020204" pitchFamily="34" charset="0"/>
            </a:endParaRPr>
          </a:p>
        </p:txBody>
      </p:sp>
      <p:cxnSp>
        <p:nvCxnSpPr>
          <p:cNvPr id="15" name="直接连接符 14"/>
          <p:cNvCxnSpPr/>
          <p:nvPr/>
        </p:nvCxnSpPr>
        <p:spPr>
          <a:xfrm>
            <a:off x="1219926" y="1738875"/>
            <a:ext cx="0" cy="1424753"/>
          </a:xfrm>
          <a:prstGeom prst="line">
            <a:avLst/>
          </a:prstGeom>
          <a:ln w="38100">
            <a:solidFill>
              <a:srgbClr val="A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cstate="print">
            <a:grayscl/>
            <a:lum bright="100000"/>
            <a:extLst>
              <a:ext uri="{28A0092B-C50C-407E-A947-70E740481C1C}">
                <a14:useLocalDpi xmlns:a14="http://schemas.microsoft.com/office/drawing/2010/main" val="0"/>
              </a:ext>
            </a:extLst>
          </a:blip>
          <a:stretch>
            <a:fillRect/>
          </a:stretch>
        </p:blipFill>
        <p:spPr>
          <a:xfrm>
            <a:off x="0" y="4413250"/>
            <a:ext cx="12192000" cy="2506980"/>
          </a:xfrm>
          <a:prstGeom prst="rect">
            <a:avLst/>
          </a:prstGeom>
          <a:gradFill>
            <a:gsLst>
              <a:gs pos="0">
                <a:schemeClr val="accent1">
                  <a:lumMod val="5000"/>
                  <a:lumOff val="95000"/>
                </a:schemeClr>
              </a:gs>
              <a:gs pos="60000">
                <a:srgbClr val="A00000"/>
              </a:gs>
            </a:gsLst>
            <a:lin ang="18900000" scaled="0"/>
          </a:gradFill>
        </p:spPr>
      </p:pic>
      <p:sp>
        <p:nvSpPr>
          <p:cNvPr id="20" name="文本框 19"/>
          <p:cNvSpPr txBox="1"/>
          <p:nvPr>
            <p:custDataLst>
              <p:tags r:id="rId3"/>
            </p:custDataLst>
          </p:nvPr>
        </p:nvSpPr>
        <p:spPr>
          <a:xfrm>
            <a:off x="9020486" y="2144364"/>
            <a:ext cx="2700232" cy="3041409"/>
          </a:xfrm>
          <a:prstGeom prst="rect">
            <a:avLst/>
          </a:prstGeom>
          <a:solidFill>
            <a:srgbClr val="FCF9F8"/>
          </a:soli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lnSpc>
                <a:spcPct val="80000"/>
              </a:lnSpc>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2" name="文本框 31"/>
          <p:cNvSpPr txBox="1"/>
          <p:nvPr>
            <p:custDataLst>
              <p:tags r:id="rId4"/>
            </p:custDataLst>
          </p:nvPr>
        </p:nvSpPr>
        <p:spPr>
          <a:xfrm>
            <a:off x="6200775" y="3719195"/>
            <a:ext cx="2700020" cy="1483360"/>
          </a:xfrm>
          <a:prstGeom prst="rect">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lnSpc>
                <a:spcPct val="80000"/>
              </a:lnSpc>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7" name="文本框 26"/>
          <p:cNvSpPr txBox="1"/>
          <p:nvPr>
            <p:custDataLst>
              <p:tags r:id="rId5"/>
            </p:custDataLst>
          </p:nvPr>
        </p:nvSpPr>
        <p:spPr>
          <a:xfrm>
            <a:off x="6200775" y="4397375"/>
            <a:ext cx="2401570" cy="730885"/>
          </a:xfrm>
          <a:prstGeom prst="rect">
            <a:avLst/>
          </a:prstGeom>
          <a:noFill/>
        </p:spPr>
        <p:txBody>
          <a:bodyPr wrap="square">
            <a:spAutoFit/>
          </a:bodyPr>
          <a:lstStyle/>
          <a:p>
            <a:pPr marL="285750" indent="-285750">
              <a:lnSpc>
                <a:spcPct val="130000"/>
              </a:lnSpc>
              <a:buClr>
                <a:srgbClr val="0B8B5C"/>
              </a:buClr>
              <a:buFont typeface="Arial" panose="020B0604020202020204" pitchFamily="34" charset="0"/>
              <a:buChar char="•"/>
              <a:defRPr/>
            </a:pPr>
            <a:r>
              <a:rPr kumimoji="0" lang="zh-CN" altLang="en-US" sz="1600" b="0" i="0" u="none" strike="noStrike"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Calibri" panose="020F0502020204030204" pitchFamily="34" charset="0"/>
              </a:rPr>
              <a:t>做好银行间账户展期管理。</a:t>
            </a:r>
            <a:endParaRPr kumimoji="0" lang="zh-CN" altLang="en-US" sz="1600" b="0" i="0" u="none" strike="noStrike"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34" name="文本框 33"/>
          <p:cNvSpPr txBox="1"/>
          <p:nvPr>
            <p:custDataLst>
              <p:tags r:id="rId6"/>
            </p:custDataLst>
          </p:nvPr>
        </p:nvSpPr>
        <p:spPr>
          <a:xfrm>
            <a:off x="3398196" y="2171669"/>
            <a:ext cx="2700232" cy="3041409"/>
          </a:xfrm>
          <a:prstGeom prst="rect">
            <a:avLst/>
          </a:prstGeom>
          <a:solidFill>
            <a:srgbClr val="FCF9F8"/>
          </a:soli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lnSpc>
                <a:spcPct val="80000"/>
              </a:lnSpc>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 name="文本框 4"/>
          <p:cNvSpPr txBox="1"/>
          <p:nvPr>
            <p:custDataLst>
              <p:tags r:id="rId7"/>
            </p:custDataLst>
          </p:nvPr>
        </p:nvSpPr>
        <p:spPr>
          <a:xfrm>
            <a:off x="591284" y="2171669"/>
            <a:ext cx="2700232" cy="3041409"/>
          </a:xfrm>
          <a:prstGeom prst="rect">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lnSpc>
                <a:spcPct val="80000"/>
              </a:lnSpc>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 name="文本框 1"/>
          <p:cNvSpPr txBox="1"/>
          <p:nvPr/>
        </p:nvSpPr>
        <p:spPr>
          <a:xfrm>
            <a:off x="1098550" y="294429"/>
            <a:ext cx="3035300" cy="492125"/>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mn-ea"/>
              </a:rPr>
              <a:t>202</a:t>
            </a:r>
            <a:r>
              <a:rPr lang="en-US" altLang="zh-CN"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mn-ea"/>
              </a:rPr>
              <a:t>3</a:t>
            </a:r>
            <a:r>
              <a:rPr lang="zh-CN" altLang="en-US" sz="3200" b="1" noProof="0" dirty="0">
                <a:solidFill>
                  <a:prstClr val="black">
                    <a:lumMod val="85000"/>
                    <a:lumOff val="15000"/>
                  </a:prstClr>
                </a:solidFill>
                <a:latin typeface="微软雅黑" panose="020B0503020204020204" pitchFamily="34" charset="-122"/>
                <a:ea typeface="微软雅黑" panose="020B0503020204020204" pitchFamily="34" charset="-122"/>
                <a:sym typeface="+mn-ea"/>
              </a:rPr>
              <a:t>年工作计划</a:t>
            </a:r>
            <a:endParaRPr kumimoji="0" lang="en-US" altLang="zh-CN" sz="3200" b="1" i="0" u="none" strike="noStrike" kern="1200" cap="none" spc="0" normalizeH="0" baseline="0" noProof="0" dirty="0">
              <a:solidFill>
                <a:prstClr val="black">
                  <a:lumMod val="85000"/>
                  <a:lumOff val="15000"/>
                </a:prstClr>
              </a:solidFill>
              <a:latin typeface="微软雅黑" panose="020B0503020204020204" pitchFamily="34" charset="-122"/>
              <a:ea typeface="微软雅黑" panose="020B0503020204020204" pitchFamily="34" charset="-122"/>
              <a:cs typeface="+mn-cs"/>
              <a:sym typeface="+mn-ea"/>
            </a:endParaRPr>
          </a:p>
        </p:txBody>
      </p:sp>
      <p:sp>
        <p:nvSpPr>
          <p:cNvPr id="33" name="圆: 空心 32"/>
          <p:cNvSpPr/>
          <p:nvPr/>
        </p:nvSpPr>
        <p:spPr>
          <a:xfrm>
            <a:off x="525781" y="322005"/>
            <a:ext cx="478628" cy="472572"/>
          </a:xfrm>
          <a:prstGeom prst="donut">
            <a:avLst>
              <a:gd name="adj" fmla="val 23252"/>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文本框 34"/>
          <p:cNvSpPr txBox="1"/>
          <p:nvPr>
            <p:custDataLst>
              <p:tags r:id="rId8"/>
            </p:custDataLst>
          </p:nvPr>
        </p:nvSpPr>
        <p:spPr>
          <a:xfrm>
            <a:off x="6205220" y="2171700"/>
            <a:ext cx="2700020" cy="1547495"/>
          </a:xfrm>
          <a:prstGeom prst="rect">
            <a:avLst/>
          </a:prstGeom>
          <a:gradFill>
            <a:gsLst>
              <a:gs pos="0">
                <a:srgbClr val="FBF9F8"/>
              </a:gs>
              <a:gs pos="100000">
                <a:srgbClr val="FFF8F3"/>
              </a:gs>
            </a:gsLst>
            <a:lin ang="5400000" scaled="0"/>
          </a:gradFill>
          <a:ln>
            <a:noFill/>
          </a:ln>
          <a:effectLst>
            <a:outerShdw blurRad="165100" sx="99000" sy="99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lnSpc>
                <a:spcPct val="80000"/>
              </a:lnSpc>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l"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1" name="加号 20"/>
          <p:cNvSpPr/>
          <p:nvPr>
            <p:custDataLst>
              <p:tags r:id="rId9"/>
            </p:custDataLst>
          </p:nvPr>
        </p:nvSpPr>
        <p:spPr>
          <a:xfrm>
            <a:off x="2958999" y="3693843"/>
            <a:ext cx="758902" cy="758902"/>
          </a:xfrm>
          <a:prstGeom prst="mathPlus">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40" name="加号 39"/>
          <p:cNvSpPr/>
          <p:nvPr>
            <p:custDataLst>
              <p:tags r:id="rId10"/>
            </p:custDataLst>
          </p:nvPr>
        </p:nvSpPr>
        <p:spPr>
          <a:xfrm>
            <a:off x="5778210" y="3693843"/>
            <a:ext cx="758902" cy="758902"/>
          </a:xfrm>
          <a:prstGeom prst="mathPlus">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25" name="文本框 24"/>
          <p:cNvSpPr txBox="1"/>
          <p:nvPr>
            <p:custDataLst>
              <p:tags r:id="rId11"/>
            </p:custDataLst>
          </p:nvPr>
        </p:nvSpPr>
        <p:spPr>
          <a:xfrm>
            <a:off x="6229501" y="3811807"/>
            <a:ext cx="2642978" cy="5067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D7D31"/>
              </a:buClr>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账户管理方面</a:t>
            </a:r>
            <a:endPar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42" name="文本框 41"/>
          <p:cNvSpPr txBox="1"/>
          <p:nvPr>
            <p:custDataLst>
              <p:tags r:id="rId12"/>
            </p:custDataLst>
          </p:nvPr>
        </p:nvSpPr>
        <p:spPr>
          <a:xfrm>
            <a:off x="6203315" y="2924175"/>
            <a:ext cx="2536825" cy="730885"/>
          </a:xfrm>
          <a:prstGeom prst="rect">
            <a:avLst/>
          </a:prstGeom>
          <a:noFill/>
        </p:spPr>
        <p:txBody>
          <a:bodyPr wrap="square">
            <a:spAutoFit/>
          </a:bodyPr>
          <a:lstStyle/>
          <a:p>
            <a:pPr marL="285750" marR="0" lvl="0" indent="-285750" algn="just" defTabSz="914400" rtl="0" eaLnBrk="1" fontAlgn="auto" latinLnBrk="0" hangingPunct="1">
              <a:lnSpc>
                <a:spcPct val="130000"/>
              </a:lnSpc>
              <a:spcBef>
                <a:spcPts val="0"/>
              </a:spcBef>
              <a:buClr>
                <a:srgbClr val="0B8B5C"/>
              </a:buClr>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结合工作实际，完善资金清算实务手册及流程。</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3" name="文本框 42"/>
          <p:cNvSpPr txBox="1"/>
          <p:nvPr>
            <p:custDataLst>
              <p:tags r:id="rId13"/>
            </p:custDataLst>
          </p:nvPr>
        </p:nvSpPr>
        <p:spPr>
          <a:xfrm>
            <a:off x="630554" y="2264312"/>
            <a:ext cx="2642978" cy="5067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D7D31"/>
              </a:buClr>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三支柱服务方面</a:t>
            </a:r>
            <a:endPar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44" name="文本框 43"/>
          <p:cNvSpPr txBox="1"/>
          <p:nvPr>
            <p:custDataLst>
              <p:tags r:id="rId14"/>
            </p:custDataLst>
          </p:nvPr>
        </p:nvSpPr>
        <p:spPr>
          <a:xfrm>
            <a:off x="664210" y="2924175"/>
            <a:ext cx="2426970" cy="2011045"/>
          </a:xfrm>
          <a:prstGeom prst="rect">
            <a:avLst/>
          </a:prstGeom>
          <a:noFill/>
        </p:spPr>
        <p:txBody>
          <a:bodyPr wrap="square">
            <a:spAutoFit/>
          </a:bodyPr>
          <a:lstStyle/>
          <a:p>
            <a:pPr marL="285750" marR="0" lvl="0" indent="-285750" algn="just" defTabSz="914400" rtl="0" eaLnBrk="1" fontAlgn="auto" latinLnBrk="0" hangingPunct="1">
              <a:lnSpc>
                <a:spcPct val="130000"/>
              </a:lnSpc>
              <a:spcBef>
                <a:spcPts val="0"/>
              </a:spcBef>
              <a:spcAft>
                <a:spcPts val="0"/>
              </a:spcAft>
              <a:buClr>
                <a:srgbClr val="0B8B5C"/>
              </a:buClr>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做好内外部沟通协调，确保养老金开立账户及时、头寸准确、清算结算顺畅，同时研究落实好风险金的划拨管理。</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5" name="文本框 44"/>
          <p:cNvSpPr txBox="1"/>
          <p:nvPr>
            <p:custDataLst>
              <p:tags r:id="rId15"/>
            </p:custDataLst>
          </p:nvPr>
        </p:nvSpPr>
        <p:spPr>
          <a:xfrm>
            <a:off x="3371492" y="2264312"/>
            <a:ext cx="2642978" cy="5067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D7D31"/>
              </a:buClr>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系统建设方面</a:t>
            </a:r>
            <a:endPar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46" name="文本框 45"/>
          <p:cNvSpPr txBox="1"/>
          <p:nvPr>
            <p:custDataLst>
              <p:tags r:id="rId16"/>
            </p:custDataLst>
          </p:nvPr>
        </p:nvSpPr>
        <p:spPr>
          <a:xfrm>
            <a:off x="3440430" y="2924175"/>
            <a:ext cx="2574290" cy="1370965"/>
          </a:xfrm>
          <a:prstGeom prst="rect">
            <a:avLst/>
          </a:prstGeom>
          <a:noFill/>
        </p:spPr>
        <p:txBody>
          <a:bodyPr wrap="square">
            <a:spAutoFit/>
          </a:bodyPr>
          <a:lstStyle/>
          <a:p>
            <a:pPr marL="285750" marR="0" lvl="0" indent="-285750" algn="just" defTabSz="914400" rtl="0" eaLnBrk="1" fontAlgn="auto" latinLnBrk="0" hangingPunct="1">
              <a:lnSpc>
                <a:spcPct val="130000"/>
              </a:lnSpc>
              <a:spcBef>
                <a:spcPts val="0"/>
              </a:spcBef>
              <a:spcAft>
                <a:spcPts val="0"/>
              </a:spcAft>
              <a:buClr>
                <a:srgbClr val="0D8C5E"/>
              </a:buClr>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配合寿险公司上线“基金代销平台”；</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285750" marR="0" lvl="0" indent="-285750" algn="just" defTabSz="914400" rtl="0" eaLnBrk="1" fontAlgn="auto" latinLnBrk="0" hangingPunct="1">
              <a:lnSpc>
                <a:spcPct val="130000"/>
              </a:lnSpc>
              <a:spcBef>
                <a:spcPts val="0"/>
              </a:spcBef>
              <a:spcAft>
                <a:spcPts val="0"/>
              </a:spcAft>
              <a:buClr>
                <a:srgbClr val="0D8C5E"/>
              </a:buClr>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牵头推进IOW智能运营平台建设。</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7" name="文本框 46"/>
          <p:cNvSpPr txBox="1"/>
          <p:nvPr>
            <p:custDataLst>
              <p:tags r:id="rId17"/>
            </p:custDataLst>
          </p:nvPr>
        </p:nvSpPr>
        <p:spPr>
          <a:xfrm>
            <a:off x="6276676" y="2264312"/>
            <a:ext cx="2642978" cy="5067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D7D31"/>
              </a:buClr>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制度建设方面</a:t>
            </a:r>
            <a:endParaRPr kumimoji="0" lang="en-US" altLang="zh-CN"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7" name="矩形: 圆角 6"/>
          <p:cNvSpPr/>
          <p:nvPr>
            <p:custDataLst>
              <p:tags r:id="rId18"/>
            </p:custDataLst>
          </p:nvPr>
        </p:nvSpPr>
        <p:spPr>
          <a:xfrm>
            <a:off x="1576323" y="2805909"/>
            <a:ext cx="592175" cy="60777"/>
          </a:xfrm>
          <a:prstGeom prst="roundRect">
            <a:avLst>
              <a:gd name="adj" fmla="val 50000"/>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49" name="矩形: 圆角 48"/>
          <p:cNvSpPr/>
          <p:nvPr>
            <p:custDataLst>
              <p:tags r:id="rId19"/>
            </p:custDataLst>
          </p:nvPr>
        </p:nvSpPr>
        <p:spPr>
          <a:xfrm>
            <a:off x="4381076" y="2805909"/>
            <a:ext cx="592175" cy="60777"/>
          </a:xfrm>
          <a:prstGeom prst="roundRect">
            <a:avLst>
              <a:gd name="adj" fmla="val 50000"/>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50" name="矩形: 圆角 49"/>
          <p:cNvSpPr/>
          <p:nvPr>
            <p:custDataLst>
              <p:tags r:id="rId20"/>
            </p:custDataLst>
          </p:nvPr>
        </p:nvSpPr>
        <p:spPr>
          <a:xfrm>
            <a:off x="7155553" y="2805909"/>
            <a:ext cx="592175" cy="60777"/>
          </a:xfrm>
          <a:prstGeom prst="roundRect">
            <a:avLst>
              <a:gd name="adj" fmla="val 50000"/>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51" name="矩形: 圆角 50"/>
          <p:cNvSpPr/>
          <p:nvPr>
            <p:custDataLst>
              <p:tags r:id="rId21"/>
            </p:custDataLst>
          </p:nvPr>
        </p:nvSpPr>
        <p:spPr>
          <a:xfrm>
            <a:off x="7254903" y="4353404"/>
            <a:ext cx="592175" cy="60777"/>
          </a:xfrm>
          <a:prstGeom prst="roundRect">
            <a:avLst>
              <a:gd name="adj" fmla="val 50000"/>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22" name="文本框 21"/>
          <p:cNvSpPr txBox="1"/>
          <p:nvPr>
            <p:custDataLst>
              <p:tags r:id="rId22"/>
            </p:custDataLst>
          </p:nvPr>
        </p:nvSpPr>
        <p:spPr>
          <a:xfrm>
            <a:off x="8993782" y="2237007"/>
            <a:ext cx="2642978" cy="5067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D7D31"/>
              </a:buClr>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加强党建方面</a:t>
            </a:r>
            <a:endPar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sym typeface="Calibri" panose="020F0502020204030204" pitchFamily="34" charset="0"/>
            </a:endParaRPr>
          </a:p>
        </p:txBody>
      </p:sp>
      <p:sp>
        <p:nvSpPr>
          <p:cNvPr id="23" name="文本框 22"/>
          <p:cNvSpPr txBox="1"/>
          <p:nvPr>
            <p:custDataLst>
              <p:tags r:id="rId23"/>
            </p:custDataLst>
          </p:nvPr>
        </p:nvSpPr>
        <p:spPr>
          <a:xfrm>
            <a:off x="9062720" y="2896870"/>
            <a:ext cx="2463165" cy="1691005"/>
          </a:xfrm>
          <a:prstGeom prst="rect">
            <a:avLst/>
          </a:prstGeom>
          <a:noFill/>
        </p:spPr>
        <p:txBody>
          <a:bodyPr wrap="square">
            <a:spAutoFit/>
          </a:bodyPr>
          <a:lstStyle/>
          <a:p>
            <a:pPr marL="285750" marR="0" lvl="0" indent="-285750" algn="just" defTabSz="914400" rtl="0" eaLnBrk="1" fontAlgn="auto" latinLnBrk="0" hangingPunct="1">
              <a:lnSpc>
                <a:spcPct val="130000"/>
              </a:lnSpc>
              <a:spcBef>
                <a:spcPts val="0"/>
              </a:spcBef>
              <a:buClr>
                <a:srgbClr val="0B8B5C"/>
              </a:buClr>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按计划组织党员学习，严格党员管理，完成“三会一课”及上级党组织交办的其他任务等。</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6" name="矩形: 圆角 48"/>
          <p:cNvSpPr/>
          <p:nvPr>
            <p:custDataLst>
              <p:tags r:id="rId24"/>
            </p:custDataLst>
          </p:nvPr>
        </p:nvSpPr>
        <p:spPr>
          <a:xfrm>
            <a:off x="10003366" y="2778604"/>
            <a:ext cx="592175" cy="60777"/>
          </a:xfrm>
          <a:prstGeom prst="roundRect">
            <a:avLst>
              <a:gd name="adj" fmla="val 50000"/>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sp>
        <p:nvSpPr>
          <p:cNvPr id="41" name="加号 40"/>
          <p:cNvSpPr/>
          <p:nvPr>
            <p:custDataLst>
              <p:tags r:id="rId25"/>
            </p:custDataLst>
          </p:nvPr>
        </p:nvSpPr>
        <p:spPr>
          <a:xfrm>
            <a:off x="8564158" y="3693843"/>
            <a:ext cx="758902" cy="758902"/>
          </a:xfrm>
          <a:prstGeom prst="mathPlus">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endParaRPr>
          </a:p>
        </p:txBody>
      </p:sp>
      <p:pic>
        <p:nvPicPr>
          <p:cNvPr id="13" name="图片 12"/>
          <p:cNvPicPr>
            <a:picLocks noChangeAspect="1"/>
          </p:cNvPicPr>
          <p:nvPr>
            <p:custDataLst>
              <p:tags r:id="rId26"/>
            </p:custDataLst>
          </p:nvPr>
        </p:nvPicPr>
        <p:blipFill>
          <a:blip r:embed="rId27" cstate="print">
            <a:lum bright="6000"/>
            <a:extLst>
              <a:ext uri="{28A0092B-C50C-407E-A947-70E740481C1C}">
                <a14:useLocalDpi xmlns:a14="http://schemas.microsoft.com/office/drawing/2010/main" val="0"/>
              </a:ext>
            </a:extLst>
          </a:blip>
          <a:stretch>
            <a:fillRect/>
          </a:stretch>
        </p:blipFill>
        <p:spPr>
          <a:xfrm>
            <a:off x="5667171" y="6095891"/>
            <a:ext cx="7030389" cy="1008406"/>
          </a:xfrm>
          <a:prstGeom prst="rect">
            <a:avLst/>
          </a:prstGeom>
        </p:spPr>
      </p:pic>
      <p:sp>
        <p:nvSpPr>
          <p:cNvPr id="28" name="椭圆 27"/>
          <p:cNvSpPr/>
          <p:nvPr>
            <p:custDataLst>
              <p:tags r:id="rId28"/>
            </p:custDataLst>
          </p:nvPr>
        </p:nvSpPr>
        <p:spPr>
          <a:xfrm>
            <a:off x="670084" y="1752363"/>
            <a:ext cx="11115992" cy="107672"/>
          </a:xfrm>
          <a:prstGeom prst="ellipse">
            <a:avLst/>
          </a:prstGeom>
          <a:gradFill>
            <a:gsLst>
              <a:gs pos="0">
                <a:srgbClr val="10B386">
                  <a:alpha val="0"/>
                  <a:lumMod val="0"/>
                  <a:lumOff val="100000"/>
                </a:srgbClr>
              </a:gs>
              <a:gs pos="55000">
                <a:srgbClr val="B1906F"/>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custDataLst>
              <p:tags r:id="rId29"/>
            </p:custDataLst>
          </p:nvPr>
        </p:nvSpPr>
        <p:spPr>
          <a:xfrm>
            <a:off x="1098550" y="1223645"/>
            <a:ext cx="10029190" cy="484505"/>
          </a:xfrm>
          <a:prstGeom prst="rect">
            <a:avLst/>
          </a:prstGeom>
          <a:noFill/>
        </p:spPr>
        <p:txBody>
          <a:bodyPr wrap="square" rtlCol="0">
            <a:noAutofit/>
          </a:bodyPr>
          <a:p>
            <a:pPr indent="0" algn="ctr" fontAlgn="auto">
              <a:lnSpc>
                <a:spcPct val="120000"/>
              </a:lnSpc>
            </a:pPr>
            <a:r>
              <a:rPr lang="en-US" altLang="zh-CN" sz="2000" b="1" kern="0" noProof="0" dirty="0">
                <a:ln>
                  <a:noFill/>
                </a:ln>
                <a:solidFill>
                  <a:prstClr val="black"/>
                </a:solidFill>
                <a:effectLst/>
                <a:uLnTx/>
                <a:uFillTx/>
                <a:latin typeface="Calibri" panose="020F0502020204030204" pitchFamily="34" charset="0"/>
                <a:cs typeface="Times New Roman" panose="02020603050405020304" pitchFamily="18" charset="0"/>
                <a:sym typeface="Calibri" panose="020F0502020204030204" pitchFamily="34" charset="0"/>
              </a:rPr>
              <a:t>         </a:t>
            </a:r>
            <a:r>
              <a:rPr lang="en-US" altLang="zh-CN" sz="2000" kern="100" dirty="0">
                <a:latin typeface="微软雅黑" panose="020B0503020204020204" pitchFamily="34" charset="-122"/>
                <a:ea typeface="微软雅黑" panose="020B0503020204020204" pitchFamily="34" charset="-122"/>
              </a:rPr>
              <a:t>2023</a:t>
            </a:r>
            <a:r>
              <a:rPr lang="zh-CN" altLang="en-US" sz="2000" kern="100" dirty="0">
                <a:latin typeface="微软雅黑" panose="020B0503020204020204" pitchFamily="34" charset="-122"/>
                <a:ea typeface="微软雅黑" panose="020B0503020204020204" pitchFamily="34" charset="-122"/>
              </a:rPr>
              <a:t>年，处室将紧紧围绕</a:t>
            </a:r>
            <a:r>
              <a:rPr lang="zh-CN" altLang="en-US" sz="2000" b="1" kern="100" dirty="0">
                <a:solidFill>
                  <a:srgbClr val="A00000"/>
                </a:solidFill>
                <a:latin typeface="微软雅黑" panose="020B0503020204020204" pitchFamily="34" charset="-122"/>
                <a:ea typeface="微软雅黑" panose="020B0503020204020204" pitchFamily="34" charset="-122"/>
              </a:rPr>
              <a:t>五大方面</a:t>
            </a:r>
            <a:r>
              <a:rPr lang="zh-CN" altLang="en-US" sz="2000" kern="100" dirty="0">
                <a:latin typeface="微软雅黑" panose="020B0503020204020204" pitchFamily="34" charset="-122"/>
                <a:ea typeface="微软雅黑" panose="020B0503020204020204" pitchFamily="34" charset="-122"/>
              </a:rPr>
              <a:t>重点工作，制定OKR目标并贯彻落实。</a:t>
            </a:r>
            <a:endParaRPr lang="zh-CN" altLang="en-US" sz="2000" kern="100" dirty="0">
              <a:latin typeface="微软雅黑" panose="020B0503020204020204" pitchFamily="34" charset="-122"/>
              <a:ea typeface="微软雅黑" panose="020B0503020204020204" pitchFamily="34" charset="-122"/>
            </a:endParaRPr>
          </a:p>
        </p:txBody>
      </p:sp>
      <p:pic>
        <p:nvPicPr>
          <p:cNvPr id="48" name="图形 47" descr="孩子 纯色填充"/>
          <p:cNvPicPr>
            <a:picLocks noChangeAspect="1"/>
          </p:cNvPicPr>
          <p:nvPr>
            <p:custDataLst>
              <p:tags r:id="rId30"/>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407000" y="1145030"/>
            <a:ext cx="668001" cy="66800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5715" y="1147445"/>
            <a:ext cx="12185650" cy="4919345"/>
          </a:xfrm>
          <a:prstGeom prst="rect">
            <a:avLst/>
          </a:prstGeom>
          <a:gradFill>
            <a:gsLst>
              <a:gs pos="0">
                <a:srgbClr val="FFFFFF">
                  <a:lumMod val="0"/>
                  <a:lumOff val="100000"/>
                  <a:alpha val="0"/>
                </a:srgbClr>
              </a:gs>
              <a:gs pos="35000">
                <a:srgbClr val="A00000"/>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custDataLst>
              <p:tags r:id="rId2"/>
            </p:custDataLst>
          </p:nvPr>
        </p:nvPicPr>
        <p:blipFill>
          <a:blip r:embed="rId3" cstate="print">
            <a:grayscl/>
            <a:lum bright="100000"/>
            <a:extLst>
              <a:ext uri="{28A0092B-C50C-407E-A947-70E740481C1C}">
                <a14:useLocalDpi xmlns:a14="http://schemas.microsoft.com/office/drawing/2010/main" val="0"/>
              </a:ext>
            </a:extLst>
          </a:blip>
          <a:stretch>
            <a:fillRect/>
          </a:stretch>
        </p:blipFill>
        <p:spPr>
          <a:xfrm>
            <a:off x="193040" y="2414270"/>
            <a:ext cx="12192000" cy="3653155"/>
          </a:xfrm>
          <a:prstGeom prst="rect">
            <a:avLst/>
          </a:prstGeom>
        </p:spPr>
      </p:pic>
      <p:pic>
        <p:nvPicPr>
          <p:cNvPr id="16" name="图片 15"/>
          <p:cNvPicPr>
            <a:picLocks noChangeAspect="1"/>
          </p:cNvPicPr>
          <p:nvPr>
            <p:custDataLst>
              <p:tags r:id="rId4"/>
            </p:custDataLst>
          </p:nvPr>
        </p:nvPicPr>
        <p:blipFill rotWithShape="1">
          <a:blip r:embed="rId5" cstate="print">
            <a:extLst>
              <a:ext uri="{28A0092B-C50C-407E-A947-70E740481C1C}">
                <a14:useLocalDpi xmlns:a14="http://schemas.microsoft.com/office/drawing/2010/main" val="0"/>
              </a:ext>
            </a:extLst>
          </a:blip>
          <a:srcRect l="8066" t="33463" r="8006" b="9838"/>
          <a:stretch>
            <a:fillRect/>
          </a:stretch>
        </p:blipFill>
        <p:spPr>
          <a:xfrm>
            <a:off x="225425" y="3476625"/>
            <a:ext cx="6218555" cy="2251710"/>
          </a:xfrm>
          <a:prstGeom prst="rect">
            <a:avLst/>
          </a:prstGeom>
        </p:spPr>
      </p:pic>
      <p:sp>
        <p:nvSpPr>
          <p:cNvPr id="3" name="文本框 2"/>
          <p:cNvSpPr txBox="1"/>
          <p:nvPr>
            <p:custDataLst>
              <p:tags r:id="rId6"/>
            </p:custDataLst>
          </p:nvPr>
        </p:nvSpPr>
        <p:spPr>
          <a:xfrm>
            <a:off x="-198755" y="1492250"/>
            <a:ext cx="7066915" cy="1783715"/>
          </a:xfrm>
          <a:prstGeom prst="rect">
            <a:avLst/>
          </a:prstGeom>
          <a:noFill/>
        </p:spPr>
        <p:txBody>
          <a:bodyPr wrap="square" rtlCol="0">
            <a:spAutoFit/>
          </a:bodyPr>
          <a:p>
            <a:pPr algn="ctr"/>
            <a:r>
              <a:rPr lang="en-US" altLang="zh-CN" sz="11000" b="1" spc="-150" dirty="0">
                <a:ln w="25400">
                  <a:solidFill>
                    <a:schemeClr val="bg1"/>
                  </a:solidFill>
                </a:ln>
                <a:gradFill>
                  <a:gsLst>
                    <a:gs pos="0">
                      <a:schemeClr val="bg1">
                        <a:lumMod val="95000"/>
                      </a:schemeClr>
                    </a:gs>
                    <a:gs pos="100000">
                      <a:schemeClr val="bg1">
                        <a:lumMod val="65000"/>
                      </a:schemeClr>
                    </a:gs>
                  </a:gsLst>
                  <a:lin ang="5400000" scaled="1"/>
                </a:gra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cs typeface="微软雅黑" panose="020B0503020204020204" pitchFamily="34" charset="-122"/>
              </a:rPr>
              <a:t>2023</a:t>
            </a:r>
            <a:endParaRPr lang="en-US" altLang="zh-CN" sz="11000" b="1" spc="-150" dirty="0">
              <a:ln w="25400">
                <a:solidFill>
                  <a:schemeClr val="bg1"/>
                </a:solidFill>
              </a:ln>
              <a:gradFill>
                <a:gsLst>
                  <a:gs pos="0">
                    <a:schemeClr val="bg1">
                      <a:lumMod val="95000"/>
                    </a:schemeClr>
                  </a:gs>
                  <a:gs pos="100000">
                    <a:schemeClr val="bg1">
                      <a:lumMod val="65000"/>
                    </a:schemeClr>
                  </a:gs>
                </a:gsLst>
                <a:lin ang="5400000" scaled="1"/>
              </a:gra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 name="组合 22"/>
          <p:cNvGrpSpPr/>
          <p:nvPr/>
        </p:nvGrpSpPr>
        <p:grpSpPr>
          <a:xfrm>
            <a:off x="6492498" y="1642868"/>
            <a:ext cx="5290748" cy="4034735"/>
            <a:chOff x="10202" y="2263"/>
            <a:chExt cx="8731" cy="6794"/>
          </a:xfrm>
        </p:grpSpPr>
        <p:pic>
          <p:nvPicPr>
            <p:cNvPr id="5" name="图片 4" descr="1f26d60e0e84ba791e5061e4015f56e"/>
            <p:cNvPicPr/>
            <p:nvPr/>
          </p:nvPicPr>
          <p:blipFill>
            <a:blip r:embed="rId7"/>
            <a:srcRect/>
            <a:stretch>
              <a:fillRect/>
            </a:stretch>
          </p:blipFill>
          <p:spPr>
            <a:xfrm>
              <a:off x="11911" y="2266"/>
              <a:ext cx="1701" cy="2268"/>
            </a:xfrm>
            <a:prstGeom prst="rect">
              <a:avLst/>
            </a:prstGeom>
          </p:spPr>
        </p:pic>
        <p:pic>
          <p:nvPicPr>
            <p:cNvPr id="6" name="图片 5" descr="5f12bb2a4244cf823dfde7de4899521"/>
            <p:cNvPicPr/>
            <p:nvPr/>
          </p:nvPicPr>
          <p:blipFill>
            <a:blip r:embed="rId8"/>
            <a:srcRect/>
            <a:stretch>
              <a:fillRect/>
            </a:stretch>
          </p:blipFill>
          <p:spPr>
            <a:xfrm>
              <a:off x="10202" y="6788"/>
              <a:ext cx="1701" cy="2268"/>
            </a:xfrm>
            <a:prstGeom prst="rect">
              <a:avLst/>
            </a:prstGeom>
          </p:spPr>
        </p:pic>
        <p:pic>
          <p:nvPicPr>
            <p:cNvPr id="7" name="图片 6" descr="9f6653443a941437966fa0d4173d447"/>
            <p:cNvPicPr/>
            <p:nvPr/>
          </p:nvPicPr>
          <p:blipFill>
            <a:blip r:embed="rId9"/>
            <a:srcRect/>
            <a:stretch>
              <a:fillRect/>
            </a:stretch>
          </p:blipFill>
          <p:spPr>
            <a:xfrm>
              <a:off x="15267" y="6788"/>
              <a:ext cx="1975" cy="2268"/>
            </a:xfrm>
            <a:prstGeom prst="rect">
              <a:avLst/>
            </a:prstGeom>
          </p:spPr>
        </p:pic>
        <p:pic>
          <p:nvPicPr>
            <p:cNvPr id="8" name="图片 7" descr="14302b49474d1a1113c4bdb019c279e"/>
            <p:cNvPicPr/>
            <p:nvPr/>
          </p:nvPicPr>
          <p:blipFill>
            <a:blip r:embed="rId10"/>
            <a:srcRect/>
            <a:stretch>
              <a:fillRect/>
            </a:stretch>
          </p:blipFill>
          <p:spPr>
            <a:xfrm>
              <a:off x="13594" y="4520"/>
              <a:ext cx="1701" cy="2268"/>
            </a:xfrm>
            <a:prstGeom prst="rect">
              <a:avLst/>
            </a:prstGeom>
          </p:spPr>
        </p:pic>
        <p:pic>
          <p:nvPicPr>
            <p:cNvPr id="10" name="图片 9" descr="a74cf0d7a179f7de8ae66198c8f9152"/>
            <p:cNvPicPr/>
            <p:nvPr/>
          </p:nvPicPr>
          <p:blipFill>
            <a:blip r:embed="rId11"/>
            <a:srcRect/>
            <a:stretch>
              <a:fillRect/>
            </a:stretch>
          </p:blipFill>
          <p:spPr>
            <a:xfrm>
              <a:off x="13592" y="2266"/>
              <a:ext cx="1701" cy="2268"/>
            </a:xfrm>
            <a:prstGeom prst="rect">
              <a:avLst/>
            </a:prstGeom>
          </p:spPr>
        </p:pic>
        <p:pic>
          <p:nvPicPr>
            <p:cNvPr id="11" name="图片 10" descr="b62ef3359312d70fb230955b373a965"/>
            <p:cNvPicPr/>
            <p:nvPr/>
          </p:nvPicPr>
          <p:blipFill>
            <a:blip r:embed="rId12"/>
            <a:srcRect/>
            <a:stretch>
              <a:fillRect/>
            </a:stretch>
          </p:blipFill>
          <p:spPr>
            <a:xfrm>
              <a:off x="11912" y="4520"/>
              <a:ext cx="1701" cy="2268"/>
            </a:xfrm>
            <a:prstGeom prst="rect">
              <a:avLst/>
            </a:prstGeom>
          </p:spPr>
        </p:pic>
        <p:pic>
          <p:nvPicPr>
            <p:cNvPr id="12" name="图片 11" descr="b059672c2a914e7d029e370eb78cf14"/>
            <p:cNvPicPr/>
            <p:nvPr/>
          </p:nvPicPr>
          <p:blipFill>
            <a:blip r:embed="rId13"/>
            <a:srcRect/>
            <a:stretch>
              <a:fillRect/>
            </a:stretch>
          </p:blipFill>
          <p:spPr>
            <a:xfrm>
              <a:off x="17229" y="6789"/>
              <a:ext cx="1701" cy="2268"/>
            </a:xfrm>
            <a:prstGeom prst="rect">
              <a:avLst/>
            </a:prstGeom>
          </p:spPr>
        </p:pic>
        <p:pic>
          <p:nvPicPr>
            <p:cNvPr id="13" name="图片 12" descr="c992c9afd0f402effaf027a7750a6ba"/>
            <p:cNvPicPr/>
            <p:nvPr/>
          </p:nvPicPr>
          <p:blipFill>
            <a:blip r:embed="rId14"/>
            <a:srcRect/>
            <a:stretch>
              <a:fillRect/>
            </a:stretch>
          </p:blipFill>
          <p:spPr>
            <a:xfrm>
              <a:off x="11890" y="6788"/>
              <a:ext cx="1701" cy="2268"/>
            </a:xfrm>
            <a:prstGeom prst="rect">
              <a:avLst/>
            </a:prstGeom>
          </p:spPr>
        </p:pic>
        <p:pic>
          <p:nvPicPr>
            <p:cNvPr id="14" name="图片 13" descr="d142c4693ca7f52be8485dd0398344b"/>
            <p:cNvPicPr/>
            <p:nvPr/>
          </p:nvPicPr>
          <p:blipFill>
            <a:blip r:embed="rId15"/>
            <a:srcRect/>
            <a:stretch>
              <a:fillRect/>
            </a:stretch>
          </p:blipFill>
          <p:spPr>
            <a:xfrm>
              <a:off x="10230" y="2266"/>
              <a:ext cx="1701" cy="2268"/>
            </a:xfrm>
            <a:prstGeom prst="rect">
              <a:avLst/>
            </a:prstGeom>
          </p:spPr>
        </p:pic>
        <p:pic>
          <p:nvPicPr>
            <p:cNvPr id="15" name="图片 14" descr="d6722d9a132124ce4ff2b8f8e030fad"/>
            <p:cNvPicPr/>
            <p:nvPr/>
          </p:nvPicPr>
          <p:blipFill>
            <a:blip r:embed="rId16"/>
            <a:srcRect b="3253"/>
            <a:stretch>
              <a:fillRect/>
            </a:stretch>
          </p:blipFill>
          <p:spPr>
            <a:xfrm>
              <a:off x="17228" y="2263"/>
              <a:ext cx="1701" cy="2267"/>
            </a:xfrm>
            <a:prstGeom prst="rect">
              <a:avLst/>
            </a:prstGeom>
          </p:spPr>
        </p:pic>
        <p:pic>
          <p:nvPicPr>
            <p:cNvPr id="17" name="图片 16" descr="da53872f6543464c44cd2205a00164b"/>
            <p:cNvPicPr/>
            <p:nvPr/>
          </p:nvPicPr>
          <p:blipFill>
            <a:blip r:embed="rId17"/>
            <a:srcRect/>
            <a:stretch>
              <a:fillRect/>
            </a:stretch>
          </p:blipFill>
          <p:spPr>
            <a:xfrm>
              <a:off x="17232" y="4519"/>
              <a:ext cx="1701" cy="2268"/>
            </a:xfrm>
            <a:prstGeom prst="rect">
              <a:avLst/>
            </a:prstGeom>
          </p:spPr>
        </p:pic>
        <p:pic>
          <p:nvPicPr>
            <p:cNvPr id="18" name="图片 17" descr="e7cc5d7cea0fab1bf656aa3d3b6a4e4"/>
            <p:cNvPicPr/>
            <p:nvPr/>
          </p:nvPicPr>
          <p:blipFill>
            <a:blip r:embed="rId18"/>
            <a:srcRect b="8257"/>
            <a:stretch>
              <a:fillRect/>
            </a:stretch>
          </p:blipFill>
          <p:spPr>
            <a:xfrm>
              <a:off x="15276" y="4519"/>
              <a:ext cx="1975" cy="2270"/>
            </a:xfrm>
            <a:prstGeom prst="rect">
              <a:avLst/>
            </a:prstGeom>
          </p:spPr>
        </p:pic>
        <p:pic>
          <p:nvPicPr>
            <p:cNvPr id="19" name="图片 18" descr="e18be54218e6c8a0be30ed1c6e0bff5"/>
            <p:cNvPicPr/>
            <p:nvPr/>
          </p:nvPicPr>
          <p:blipFill>
            <a:blip r:embed="rId19"/>
            <a:srcRect/>
            <a:stretch>
              <a:fillRect/>
            </a:stretch>
          </p:blipFill>
          <p:spPr>
            <a:xfrm>
              <a:off x="13578" y="6788"/>
              <a:ext cx="1701" cy="2268"/>
            </a:xfrm>
            <a:prstGeom prst="rect">
              <a:avLst/>
            </a:prstGeom>
          </p:spPr>
        </p:pic>
        <p:pic>
          <p:nvPicPr>
            <p:cNvPr id="20" name="图片 19" descr="董思琦"/>
            <p:cNvPicPr/>
            <p:nvPr/>
          </p:nvPicPr>
          <p:blipFill>
            <a:blip r:embed="rId20"/>
            <a:srcRect/>
            <a:stretch>
              <a:fillRect/>
            </a:stretch>
          </p:blipFill>
          <p:spPr>
            <a:xfrm>
              <a:off x="10230" y="4520"/>
              <a:ext cx="1701" cy="2268"/>
            </a:xfrm>
            <a:prstGeom prst="rect">
              <a:avLst/>
            </a:prstGeom>
          </p:spPr>
        </p:pic>
        <p:pic>
          <p:nvPicPr>
            <p:cNvPr id="21" name="图片 20" descr="李怡然"/>
            <p:cNvPicPr/>
            <p:nvPr/>
          </p:nvPicPr>
          <p:blipFill>
            <a:blip r:embed="rId21"/>
            <a:srcRect/>
            <a:stretch>
              <a:fillRect/>
            </a:stretch>
          </p:blipFill>
          <p:spPr>
            <a:xfrm>
              <a:off x="15273" y="2266"/>
              <a:ext cx="1975" cy="2268"/>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文本框 150"/>
          <p:cNvSpPr txBox="1"/>
          <p:nvPr/>
        </p:nvSpPr>
        <p:spPr>
          <a:xfrm>
            <a:off x="5226539" y="408981"/>
            <a:ext cx="1735098" cy="830997"/>
          </a:xfrm>
          <a:prstGeom prst="rect">
            <a:avLst/>
          </a:prstGeom>
          <a:noFill/>
        </p:spPr>
        <p:txBody>
          <a:bodyPr vert="horz" wrap="square" rtlCol="0">
            <a:spAutoFit/>
          </a:bodyPr>
          <a:lstStyle/>
          <a:p>
            <a:r>
              <a:rPr lang="zh-CN" altLang="en-US" sz="4800" b="1" spc="300" dirty="0">
                <a:solidFill>
                  <a:srgbClr val="936F55"/>
                </a:solidFill>
                <a:latin typeface="微软雅黑" panose="020B0503020204020204" pitchFamily="34" charset="-122"/>
                <a:ea typeface="微软雅黑" panose="020B0503020204020204" pitchFamily="34" charset="-122"/>
              </a:rPr>
              <a:t>目 录</a:t>
            </a:r>
            <a:endParaRPr lang="zh-CN" altLang="en-US" sz="4800" b="1" spc="300" dirty="0">
              <a:solidFill>
                <a:srgbClr val="936F55"/>
              </a:solidFill>
              <a:latin typeface="微软雅黑" panose="020B0503020204020204" pitchFamily="34" charset="-122"/>
              <a:ea typeface="微软雅黑" panose="020B0503020204020204" pitchFamily="34" charset="-122"/>
            </a:endParaRPr>
          </a:p>
        </p:txBody>
      </p:sp>
      <p:sp>
        <p:nvSpPr>
          <p:cNvPr id="3" name="任意多边形: 形状 2"/>
          <p:cNvSpPr/>
          <p:nvPr/>
        </p:nvSpPr>
        <p:spPr bwMode="auto">
          <a:xfrm>
            <a:off x="-3824" y="3802438"/>
            <a:ext cx="12195824" cy="2905603"/>
          </a:xfrm>
          <a:custGeom>
            <a:avLst/>
            <a:gdLst>
              <a:gd name="connsiteX0" fmla="*/ 12195824 w 12195824"/>
              <a:gd name="connsiteY0" fmla="*/ 0 h 2905603"/>
              <a:gd name="connsiteX1" fmla="*/ 12195824 w 12195824"/>
              <a:gd name="connsiteY1" fmla="*/ 1510594 h 2905603"/>
              <a:gd name="connsiteX2" fmla="*/ 44495 w 12195824"/>
              <a:gd name="connsiteY2" fmla="*/ 1926403 h 2905603"/>
              <a:gd name="connsiteX3" fmla="*/ 0 w 12195824"/>
              <a:gd name="connsiteY3" fmla="*/ 1895988 h 2905603"/>
              <a:gd name="connsiteX4" fmla="*/ 0 w 12195824"/>
              <a:gd name="connsiteY4" fmla="*/ 1740007 h 2905603"/>
              <a:gd name="connsiteX5" fmla="*/ 197099 w 12195824"/>
              <a:gd name="connsiteY5" fmla="*/ 1850847 h 2905603"/>
              <a:gd name="connsiteX6" fmla="*/ 12195824 w 12195824"/>
              <a:gd name="connsiteY6" fmla="*/ 0 h 290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24" h="2905603">
                <a:moveTo>
                  <a:pt x="12195824" y="0"/>
                </a:moveTo>
                <a:cubicBezTo>
                  <a:pt x="12195824" y="0"/>
                  <a:pt x="12195824" y="0"/>
                  <a:pt x="12195824" y="1510594"/>
                </a:cubicBezTo>
                <a:cubicBezTo>
                  <a:pt x="4964997" y="3681785"/>
                  <a:pt x="1591827" y="2910999"/>
                  <a:pt x="44495" y="1926403"/>
                </a:cubicBezTo>
                <a:lnTo>
                  <a:pt x="0" y="1895988"/>
                </a:lnTo>
                <a:lnTo>
                  <a:pt x="0" y="1740007"/>
                </a:lnTo>
                <a:lnTo>
                  <a:pt x="197099" y="1850847"/>
                </a:lnTo>
                <a:cubicBezTo>
                  <a:pt x="1842253" y="2703906"/>
                  <a:pt x="5273214" y="3120062"/>
                  <a:pt x="12195824" y="0"/>
                </a:cubicBezTo>
                <a:close/>
              </a:path>
            </a:pathLst>
          </a:custGeom>
          <a:solidFill>
            <a:srgbClr val="A00000"/>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nvGrpSpPr>
          <p:cNvPr id="10" name="组合 9"/>
          <p:cNvGrpSpPr/>
          <p:nvPr/>
        </p:nvGrpSpPr>
        <p:grpSpPr>
          <a:xfrm>
            <a:off x="4293236" y="2415275"/>
            <a:ext cx="4569930" cy="1819865"/>
            <a:chOff x="4158304" y="2430880"/>
            <a:chExt cx="4569930" cy="1819865"/>
          </a:xfrm>
        </p:grpSpPr>
        <p:sp>
          <p:nvSpPr>
            <p:cNvPr id="4" name="矩形 3"/>
            <p:cNvSpPr/>
            <p:nvPr/>
          </p:nvSpPr>
          <p:spPr>
            <a:xfrm>
              <a:off x="4158304" y="2488045"/>
              <a:ext cx="539420" cy="470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01</a:t>
              </a:r>
              <a:endParaRPr kumimoji="0" lang="zh-CN" altLang="en-US"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4170382" y="3716734"/>
              <a:ext cx="539420" cy="470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02</a:t>
              </a:r>
              <a:endParaRPr kumimoji="0" lang="zh-CN" altLang="en-US"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4853800" y="2430880"/>
              <a:ext cx="3874434" cy="583565"/>
            </a:xfrm>
            <a:prstGeom prst="rect">
              <a:avLst/>
            </a:prstGeom>
            <a:noFill/>
          </p:spPr>
          <p:txBody>
            <a:bodyPr wrap="square">
              <a:spAutoFit/>
            </a:bodyPr>
            <a:lstStyle/>
            <a:p>
              <a:r>
                <a:rPr lang="en-US" altLang="zh-CN" sz="3200" b="1" i="0" u="none" strike="noStrike" kern="2200" baseline="0" dirty="0">
                  <a:latin typeface="微软雅黑" panose="020B0503020204020204" pitchFamily="34" charset="-122"/>
                  <a:ea typeface="微软雅黑" panose="020B0503020204020204" pitchFamily="34" charset="-122"/>
                </a:rPr>
                <a:t>2023</a:t>
              </a:r>
              <a:r>
                <a:rPr lang="zh-CN" altLang="en-US" sz="3200" b="1" i="0" u="none" strike="noStrike" kern="2200" baseline="0" dirty="0">
                  <a:latin typeface="微软雅黑" panose="020B0503020204020204" pitchFamily="34" charset="-122"/>
                  <a:ea typeface="微软雅黑" panose="020B0503020204020204" pitchFamily="34" charset="-122"/>
                </a:rPr>
                <a:t>年工作成效</a:t>
              </a:r>
              <a:endParaRPr lang="zh-CN" altLang="en-US" sz="3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853800" y="3667180"/>
              <a:ext cx="3668219" cy="583565"/>
            </a:xfrm>
            <a:prstGeom prst="rect">
              <a:avLst/>
            </a:prstGeom>
            <a:noFill/>
          </p:spPr>
          <p:txBody>
            <a:bodyPr wrap="square">
              <a:spAutoFit/>
            </a:bodyPr>
            <a:lstStyle/>
            <a:p>
              <a:r>
                <a:rPr lang="en-US" altLang="zh-CN" sz="3200" b="1" i="0" u="none" strike="noStrike" kern="2200" baseline="0" dirty="0">
                  <a:latin typeface="微软雅黑" panose="020B0503020204020204" pitchFamily="34" charset="-122"/>
                  <a:ea typeface="微软雅黑" panose="020B0503020204020204" pitchFamily="34" charset="-122"/>
                </a:rPr>
                <a:t>2024</a:t>
              </a:r>
              <a:r>
                <a:rPr lang="zh-CN" altLang="en-US" sz="3200" b="1" i="0" u="none" strike="noStrike" kern="2200" baseline="0" dirty="0">
                  <a:latin typeface="微软雅黑" panose="020B0503020204020204" pitchFamily="34" charset="-122"/>
                  <a:ea typeface="微软雅黑" panose="020B0503020204020204" pitchFamily="34" charset="-122"/>
                </a:rPr>
                <a:t>年工作计划</a:t>
              </a:r>
              <a:endParaRPr lang="zh-CN" altLang="en-US" sz="3200" dirty="0">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5348968" y="1239978"/>
            <a:ext cx="1436914" cy="0"/>
          </a:xfrm>
          <a:prstGeom prst="line">
            <a:avLst/>
          </a:prstGeom>
          <a:ln w="38100">
            <a:solidFill>
              <a:srgbClr val="A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098550" y="294429"/>
            <a:ext cx="1625600" cy="492125"/>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基本情况</a:t>
            </a:r>
            <a:endPar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不规则图形-7"/>
          <p:cNvSpPr>
            <a:spLocks noChangeArrowheads="1"/>
          </p:cNvSpPr>
          <p:nvPr>
            <p:custDataLst>
              <p:tags r:id="rId2"/>
            </p:custDataLst>
          </p:nvPr>
        </p:nvSpPr>
        <p:spPr bwMode="auto">
          <a:xfrm>
            <a:off x="1392555" y="1322705"/>
            <a:ext cx="9547225" cy="1559560"/>
          </a:xfrm>
          <a:prstGeom prst="rect">
            <a:avLst/>
          </a:prstGeom>
          <a:noFill/>
          <a:ln w="9525">
            <a:solidFill>
              <a:srgbClr val="B8B8B8"/>
            </a:solidFill>
            <a:miter lim="800000"/>
          </a:ln>
        </p:spPr>
        <p:txBody>
          <a:bodyPr/>
          <a:p>
            <a:pPr marL="0" marR="0" lvl="0" indent="0" algn="l" defTabSz="1188085" rtl="0" eaLnBrk="1" fontAlgn="auto" latinLnBrk="0" hangingPunct="1">
              <a:lnSpc>
                <a:spcPct val="100000"/>
              </a:lnSpc>
              <a:spcBef>
                <a:spcPts val="0"/>
              </a:spcBef>
              <a:spcAft>
                <a:spcPts val="0"/>
              </a:spcAft>
              <a:buClrTx/>
              <a:buSzTx/>
              <a:buFontTx/>
              <a:buNone/>
              <a:defRPr/>
            </a:pPr>
            <a:endParaRPr kumimoji="0" lang="zh-CN" altLang="en-US" sz="2340" u="none" strike="noStrike" kern="0" cap="none" spc="0" normalizeH="0" baseline="0" noProof="0">
              <a:ln>
                <a:noFill/>
              </a:ln>
              <a:solidFill>
                <a:sysClr val="windowText" lastClr="000000"/>
              </a:solidFill>
              <a:effectLst/>
              <a:uLnTx/>
              <a:uFillTx/>
              <a:latin typeface="思源黑体 CN Medium" panose="020B0600000000000000" pitchFamily="34" charset="-122"/>
              <a:ea typeface="思源黑体 CN Medium" panose="020B0600000000000000" pitchFamily="34" charset="-122"/>
            </a:endParaRPr>
          </a:p>
        </p:txBody>
      </p:sp>
      <p:sp>
        <p:nvSpPr>
          <p:cNvPr id="6" name="不规则图形-10"/>
          <p:cNvSpPr/>
          <p:nvPr>
            <p:custDataLst>
              <p:tags r:id="rId3"/>
            </p:custDataLst>
          </p:nvPr>
        </p:nvSpPr>
        <p:spPr bwMode="auto">
          <a:xfrm flipH="1" flipV="1">
            <a:off x="10354654" y="2284865"/>
            <a:ext cx="686751" cy="688846"/>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C00000"/>
          </a:solidFill>
          <a:ln>
            <a:noFill/>
          </a:ln>
        </p:spPr>
        <p:txBody>
          <a:bodyPr/>
          <a:p>
            <a:pPr marL="0" marR="0" lvl="0" indent="0" algn="l" defTabSz="1188085" rtl="0" eaLnBrk="1" fontAlgn="auto" latinLnBrk="0" hangingPunct="1">
              <a:lnSpc>
                <a:spcPct val="100000"/>
              </a:lnSpc>
              <a:spcBef>
                <a:spcPts val="0"/>
              </a:spcBef>
              <a:spcAft>
                <a:spcPts val="0"/>
              </a:spcAft>
              <a:buClrTx/>
              <a:buSzTx/>
              <a:buFontTx/>
              <a:buNone/>
              <a:defRPr/>
            </a:pPr>
            <a:endParaRPr kumimoji="0" lang="zh-CN" altLang="en-US" sz="2340" u="none" strike="noStrike" kern="0" cap="none" spc="0" normalizeH="0" baseline="0" noProof="0">
              <a:ln>
                <a:noFill/>
              </a:ln>
              <a:solidFill>
                <a:sysClr val="windowText" lastClr="000000"/>
              </a:solidFill>
              <a:effectLst/>
              <a:uLnTx/>
              <a:uFillTx/>
              <a:latin typeface="思源黑体 CN Medium" panose="020B0600000000000000" pitchFamily="34" charset="-122"/>
              <a:ea typeface="思源黑体 CN Medium" panose="020B0600000000000000" pitchFamily="34" charset="-122"/>
            </a:endParaRPr>
          </a:p>
        </p:txBody>
      </p:sp>
      <p:sp>
        <p:nvSpPr>
          <p:cNvPr id="7" name="不规则图形-9"/>
          <p:cNvSpPr/>
          <p:nvPr>
            <p:custDataLst>
              <p:tags r:id="rId4"/>
            </p:custDataLst>
          </p:nvPr>
        </p:nvSpPr>
        <p:spPr bwMode="auto">
          <a:xfrm>
            <a:off x="1271268" y="1219222"/>
            <a:ext cx="686749" cy="688846"/>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C00000"/>
          </a:solidFill>
          <a:ln>
            <a:noFill/>
          </a:ln>
        </p:spPr>
        <p:txBody>
          <a:bodyPr>
            <a:noAutofit/>
          </a:bodyPr>
          <a:p>
            <a:pPr lvl="0" algn="l" defTabSz="1188085">
              <a:spcBef>
                <a:spcPts val="0"/>
              </a:spcBef>
              <a:spcAft>
                <a:spcPts val="0"/>
              </a:spcAft>
              <a:buClrTx/>
              <a:buSzTx/>
              <a:buFontTx/>
              <a:defRPr/>
            </a:pPr>
            <a:endParaRPr lang="zh-CN" altLang="en-US" sz="2340" kern="0" noProof="0">
              <a:ln>
                <a:noFill/>
              </a:ln>
              <a:solidFill>
                <a:sysClr val="windowText" lastClr="000000"/>
              </a:solidFill>
              <a:effectLst/>
              <a:uLnTx/>
              <a:uFillTx/>
              <a:latin typeface="思源黑体 CN Medium" panose="020B0600000000000000" pitchFamily="34" charset="-122"/>
              <a:ea typeface="思源黑体 CN Medium" panose="020B0600000000000000" pitchFamily="34" charset="-122"/>
              <a:sym typeface="+mn-ea"/>
            </a:endParaRPr>
          </a:p>
        </p:txBody>
      </p:sp>
      <p:sp>
        <p:nvSpPr>
          <p:cNvPr id="16" name="文本框 15"/>
          <p:cNvSpPr txBox="1"/>
          <p:nvPr>
            <p:custDataLst>
              <p:tags r:id="rId5"/>
            </p:custDataLst>
          </p:nvPr>
        </p:nvSpPr>
        <p:spPr>
          <a:xfrm>
            <a:off x="1630045" y="1438275"/>
            <a:ext cx="9208770" cy="1337945"/>
          </a:xfrm>
          <a:prstGeom prst="rect">
            <a:avLst/>
          </a:prstGeom>
          <a:noFill/>
        </p:spPr>
        <p:txBody>
          <a:bodyPr wrap="square">
            <a:spAutoFit/>
          </a:bodyPr>
          <a:p>
            <a:pPr indent="0" fontAlgn="auto">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2023年是翻天覆地、浓墨重彩的一年，以习近平总书记为核心的党中央新一届领导集体成立、全党深入开展学习贯彻习近平新时代中国特色社会主义思想主题教育、中央金融工作会议刚刚落下帷幕，党对于金融工作的集中统一领导达到了前所未有的新高度。 </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形状 63"/>
          <p:cNvSpPr/>
          <p:nvPr>
            <p:custDataLst>
              <p:tags r:id="rId1"/>
            </p:custDataLst>
          </p:nvPr>
        </p:nvSpPr>
        <p:spPr>
          <a:xfrm>
            <a:off x="0" y="6197600"/>
            <a:ext cx="12192000" cy="660399"/>
          </a:xfrm>
          <a:custGeom>
            <a:avLst/>
            <a:gdLst>
              <a:gd name="connsiteX0" fmla="*/ 0 w 12192000"/>
              <a:gd name="connsiteY0" fmla="*/ 0 h 2334994"/>
              <a:gd name="connsiteX1" fmla="*/ 196546 w 12192000"/>
              <a:gd name="connsiteY1" fmla="*/ 103605 h 2334994"/>
              <a:gd name="connsiteX2" fmla="*/ 6096001 w 12192000"/>
              <a:gd name="connsiteY2" fmla="*/ 1331695 h 2334994"/>
              <a:gd name="connsiteX3" fmla="*/ 11995457 w 12192000"/>
              <a:gd name="connsiteY3" fmla="*/ 103605 h 2334994"/>
              <a:gd name="connsiteX4" fmla="*/ 12192000 w 12192000"/>
              <a:gd name="connsiteY4" fmla="*/ 1 h 2334994"/>
              <a:gd name="connsiteX5" fmla="*/ 12192000 w 12192000"/>
              <a:gd name="connsiteY5" fmla="*/ 2334994 h 2334994"/>
              <a:gd name="connsiteX6" fmla="*/ 0 w 12192000"/>
              <a:gd name="connsiteY6" fmla="*/ 2334994 h 233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34994">
                <a:moveTo>
                  <a:pt x="0" y="0"/>
                </a:moveTo>
                <a:lnTo>
                  <a:pt x="196546" y="103605"/>
                </a:lnTo>
                <a:cubicBezTo>
                  <a:pt x="1706348" y="862382"/>
                  <a:pt x="3792121" y="1331695"/>
                  <a:pt x="6096001" y="1331695"/>
                </a:cubicBezTo>
                <a:cubicBezTo>
                  <a:pt x="8399882" y="1331695"/>
                  <a:pt x="10485654" y="862382"/>
                  <a:pt x="11995457" y="103605"/>
                </a:cubicBezTo>
                <a:lnTo>
                  <a:pt x="12192000" y="1"/>
                </a:lnTo>
                <a:lnTo>
                  <a:pt x="12192000" y="2334994"/>
                </a:lnTo>
                <a:lnTo>
                  <a:pt x="0" y="2334994"/>
                </a:lnTo>
                <a:close/>
              </a:path>
            </a:pathLst>
          </a:custGeom>
          <a:solidFill>
            <a:srgbClr val="B82325"/>
          </a:solidFill>
          <a:ln>
            <a:noFill/>
          </a:ln>
          <a:effectLst>
            <a:outerShdw blurRad="279400" dist="127000" dir="4560000" sx="98000" sy="98000" algn="tl" rotWithShape="0">
              <a:srgbClr val="86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grpSp>
        <p:nvGrpSpPr>
          <p:cNvPr id="52" name="组合 51"/>
          <p:cNvGrpSpPr/>
          <p:nvPr/>
        </p:nvGrpSpPr>
        <p:grpSpPr>
          <a:xfrm>
            <a:off x="1518364" y="1181293"/>
            <a:ext cx="8613648" cy="660397"/>
            <a:chOff x="914400" y="2023130"/>
            <a:chExt cx="4037034" cy="660397"/>
          </a:xfrm>
        </p:grpSpPr>
        <p:sp>
          <p:nvSpPr>
            <p:cNvPr id="53" name="任意多边形: 形状 35"/>
            <p:cNvSpPr/>
            <p:nvPr>
              <p:custDataLst>
                <p:tags r:id="rId2"/>
              </p:custDataLst>
            </p:nvPr>
          </p:nvSpPr>
          <p:spPr>
            <a:xfrm flipV="1">
              <a:off x="914400" y="2023130"/>
              <a:ext cx="4037034" cy="660397"/>
            </a:xfrm>
            <a:custGeom>
              <a:avLst/>
              <a:gdLst>
                <a:gd name="connsiteX0" fmla="*/ 0 w 4359783"/>
                <a:gd name="connsiteY0" fmla="*/ 1578245 h 1578245"/>
                <a:gd name="connsiteX1" fmla="*/ 4359783 w 4359783"/>
                <a:gd name="connsiteY1" fmla="*/ 1578245 h 1578245"/>
                <a:gd name="connsiteX2" fmla="*/ 4359783 w 4359783"/>
                <a:gd name="connsiteY2" fmla="*/ 419101 h 1578245"/>
                <a:gd name="connsiteX3" fmla="*/ 4127949 w 4359783"/>
                <a:gd name="connsiteY3" fmla="*/ 187267 h 1578245"/>
                <a:gd name="connsiteX4" fmla="*/ 752761 w 4359783"/>
                <a:gd name="connsiteY4" fmla="*/ 187267 h 1578245"/>
                <a:gd name="connsiteX5" fmla="*/ 625815 w 4359783"/>
                <a:gd name="connsiteY5" fmla="*/ 0 h 1578245"/>
                <a:gd name="connsiteX6" fmla="*/ 605403 w 4359783"/>
                <a:gd name="connsiteY6" fmla="*/ 187267 h 1578245"/>
                <a:gd name="connsiteX7" fmla="*/ 0 w 4359783"/>
                <a:gd name="connsiteY7" fmla="*/ 187267 h 15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783" h="1578245">
                  <a:moveTo>
                    <a:pt x="0" y="1578245"/>
                  </a:moveTo>
                  <a:lnTo>
                    <a:pt x="4359783" y="1578245"/>
                  </a:lnTo>
                  <a:lnTo>
                    <a:pt x="4359783" y="419101"/>
                  </a:lnTo>
                  <a:lnTo>
                    <a:pt x="4127949" y="187267"/>
                  </a:lnTo>
                  <a:lnTo>
                    <a:pt x="752761" y="187267"/>
                  </a:lnTo>
                  <a:lnTo>
                    <a:pt x="625815" y="0"/>
                  </a:lnTo>
                  <a:lnTo>
                    <a:pt x="605403" y="187267"/>
                  </a:lnTo>
                  <a:lnTo>
                    <a:pt x="0" y="187267"/>
                  </a:lnTo>
                  <a:close/>
                </a:path>
              </a:pathLst>
            </a:custGeom>
            <a:solidFill>
              <a:schemeClr val="bg1"/>
            </a:solidFill>
            <a:ln>
              <a:solidFill>
                <a:srgbClr val="C00000"/>
              </a:solidFill>
            </a:ln>
            <a:effectLst>
              <a:outerShdw blurRad="520700" dist="38100" dir="2700000" sx="73000" sy="73000" algn="tl" rotWithShape="0">
                <a:srgbClr val="FF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solidFill>
                    <a:srgbClr val="C00000"/>
                  </a:solidFill>
                </a:ln>
                <a:solidFill>
                  <a:srgbClr val="C00000"/>
                </a:solidFill>
                <a:latin typeface="思源黑体 CN Regular" panose="020B0500000000000000" charset="-122"/>
                <a:ea typeface="思源黑体 CN Regular" panose="020B0500000000000000" charset="-122"/>
              </a:endParaRPr>
            </a:p>
          </p:txBody>
        </p:sp>
        <p:sp>
          <p:nvSpPr>
            <p:cNvPr id="54" name="文本框 53"/>
            <p:cNvSpPr txBox="1"/>
            <p:nvPr>
              <p:custDataLst>
                <p:tags r:id="rId3"/>
              </p:custDataLst>
            </p:nvPr>
          </p:nvSpPr>
          <p:spPr>
            <a:xfrm>
              <a:off x="1065839" y="2082794"/>
              <a:ext cx="3734156" cy="456565"/>
            </a:xfrm>
            <a:prstGeom prst="rect">
              <a:avLst/>
            </a:prstGeom>
            <a:noFill/>
          </p:spPr>
          <p:txBody>
            <a:bodyPr wrap="square">
              <a:spAutoFit/>
            </a:bodyPr>
            <a:lstStyle/>
            <a:p>
              <a:pPr indent="406400">
                <a:lnSpc>
                  <a:spcPts val="2850"/>
                </a:lnSpc>
              </a:pPr>
              <a:r>
                <a:rPr sz="2400" b="1">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以“科技赋能”为核心，做“胸怀大局”表率</a:t>
              </a:r>
              <a:endParaRPr sz="2400" b="1">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
        <p:nvSpPr>
          <p:cNvPr id="55" name="文本框 54"/>
          <p:cNvSpPr txBox="1"/>
          <p:nvPr>
            <p:custDataLst>
              <p:tags r:id="rId4"/>
            </p:custDataLst>
          </p:nvPr>
        </p:nvSpPr>
        <p:spPr>
          <a:xfrm>
            <a:off x="954206" y="2013850"/>
            <a:ext cx="10731825" cy="368300"/>
          </a:xfrm>
          <a:prstGeom prst="rect">
            <a:avLst/>
          </a:prstGeom>
          <a:noFill/>
        </p:spPr>
        <p:txBody>
          <a:bodyPr wrap="square">
            <a:spAutoFit/>
          </a:bodyPr>
          <a:lstStyle/>
          <a:p>
            <a:r>
              <a:rPr lang="zh-CN" sz="1800" b="1" kern="100">
                <a:effectLst/>
                <a:latin typeface="微软雅黑" panose="020B0503020204020204" pitchFamily="34" charset="-122"/>
                <a:ea typeface="微软雅黑" panose="020B0503020204020204" pitchFamily="34" charset="-122"/>
                <a:cs typeface="仿宋_GB2312"/>
              </a:rPr>
              <a:t>在马总、翟总的帮助指导下，全处人员团结一心、攻坚克难，实现了投资运营服务保障的质效双提升。</a:t>
            </a:r>
            <a:endParaRPr lang="zh-CN" sz="1800" b="1" kern="100">
              <a:effectLst/>
              <a:latin typeface="微软雅黑" panose="020B0503020204020204" pitchFamily="34" charset="-122"/>
              <a:ea typeface="微软雅黑" panose="020B0503020204020204" pitchFamily="34" charset="-122"/>
              <a:cs typeface="仿宋_GB2312"/>
            </a:endParaRPr>
          </a:p>
        </p:txBody>
      </p:sp>
      <p:grpSp>
        <p:nvGrpSpPr>
          <p:cNvPr id="114" name="组合 113"/>
          <p:cNvGrpSpPr/>
          <p:nvPr/>
        </p:nvGrpSpPr>
        <p:grpSpPr>
          <a:xfrm>
            <a:off x="429911" y="4991655"/>
            <a:ext cx="11332715" cy="1122810"/>
            <a:chOff x="744" y="8081"/>
            <a:chExt cx="17847" cy="1768"/>
          </a:xfrm>
        </p:grpSpPr>
        <p:grpSp>
          <p:nvGrpSpPr>
            <p:cNvPr id="59" name="组合 58"/>
            <p:cNvGrpSpPr/>
            <p:nvPr/>
          </p:nvGrpSpPr>
          <p:grpSpPr>
            <a:xfrm>
              <a:off x="1972" y="8686"/>
              <a:ext cx="16619" cy="1016"/>
              <a:chOff x="5783572" y="2213789"/>
              <a:chExt cx="9130987" cy="558221"/>
            </a:xfrm>
          </p:grpSpPr>
          <p:sp>
            <p:nvSpPr>
              <p:cNvPr id="60" name="矩形: 圆角 135"/>
              <p:cNvSpPr/>
              <p:nvPr>
                <p:custDataLst>
                  <p:tags r:id="rId5"/>
                </p:custDataLst>
              </p:nvPr>
            </p:nvSpPr>
            <p:spPr>
              <a:xfrm>
                <a:off x="5783572" y="2213789"/>
                <a:ext cx="9130987" cy="530201"/>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61" name="文本框 60"/>
              <p:cNvSpPr txBox="1"/>
              <p:nvPr>
                <p:custDataLst>
                  <p:tags r:id="rId6"/>
                </p:custDataLst>
              </p:nvPr>
            </p:nvSpPr>
            <p:spPr>
              <a:xfrm>
                <a:off x="6013783" y="2218184"/>
                <a:ext cx="8537053" cy="553826"/>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处室骨干员工获公司</a:t>
                </a:r>
                <a:r>
                  <a:rPr lang="zh-CN" altLang="en-US" sz="1600"/>
                  <a:t>“</a:t>
                </a:r>
                <a:r>
                  <a:rPr lang="zh-CN" altLang="zh-CN" sz="1600" kern="100">
                    <a:solidFill>
                      <a:srgbClr val="C00000"/>
                    </a:solidFill>
                    <a:effectLst/>
                    <a:cs typeface="微软雅黑" panose="020B0503020204020204" pitchFamily="34" charset="-122"/>
                  </a:rPr>
                  <a:t>示范型标兵”</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等殊荣</a:t>
                </a:r>
                <a:br>
                  <a:rPr lang="zh-CN" altLang="en-US" sz="1600">
                    <a:gradFill>
                      <a:gsLst>
                        <a:gs pos="50000">
                          <a:schemeClr val="tx1"/>
                        </a:gs>
                        <a:gs pos="0">
                          <a:schemeClr val="tx1">
                            <a:lumMod val="25000"/>
                            <a:lumOff val="75000"/>
                          </a:schemeClr>
                        </a:gs>
                        <a:gs pos="100000">
                          <a:schemeClr val="tx1">
                            <a:lumMod val="85000"/>
                          </a:schemeClr>
                        </a:gs>
                      </a:gsLst>
                      <a:lin ang="5400000" scaled="1"/>
                    </a:gradFill>
                  </a:rPr>
                </a:br>
                <a:r>
                  <a:rPr lang="zh-CN" altLang="en-US" sz="1600">
                    <a:gradFill>
                      <a:gsLst>
                        <a:gs pos="50000">
                          <a:schemeClr val="tx1"/>
                        </a:gs>
                        <a:gs pos="0">
                          <a:schemeClr val="tx1">
                            <a:lumMod val="25000"/>
                            <a:lumOff val="75000"/>
                          </a:schemeClr>
                        </a:gs>
                        <a:gs pos="100000">
                          <a:schemeClr val="tx1">
                            <a:lumMod val="85000"/>
                          </a:schemeClr>
                        </a:gs>
                      </a:gsLst>
                      <a:lin ang="5400000" scaled="1"/>
                    </a:gradFill>
                    <a:sym typeface="+mn-ea"/>
                  </a:rPr>
                  <a:t>处室</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多人获</a:t>
                </a:r>
                <a:r>
                  <a:rPr lang="zh-CN" altLang="zh-CN" sz="1600" kern="100">
                    <a:solidFill>
                      <a:srgbClr val="C00000"/>
                    </a:solidFill>
                    <a:effectLst/>
                    <a:cs typeface="微软雅黑" panose="020B0503020204020204" pitchFamily="34" charset="-122"/>
                  </a:rPr>
                  <a:t>工行、招行等托管行，国寿股份公司、公司职业年金部、投资中心</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等公司内外部致信感谢</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p:txBody>
          </p:sp>
        </p:grpSp>
        <p:pic>
          <p:nvPicPr>
            <p:cNvPr id="62" name="图片 61" descr="Billfish.cVDNIF"/>
            <p:cNvPicPr>
              <a:picLocks noGrp="1" noChangeAspect="1"/>
            </p:cNvPicPr>
            <p:nvPr isPhoto="1">
              <p:custDataLst>
                <p:tags r:id="rId7"/>
              </p:custDataLst>
            </p:nvPr>
          </p:nvPicPr>
          <p:blipFill>
            <a:blip r:embed="rId8" cstate="email">
              <a:lum/>
            </a:blip>
            <a:srcRect/>
            <a:stretch>
              <a:fillRect/>
            </a:stretch>
          </p:blipFill>
          <p:spPr>
            <a:xfrm>
              <a:off x="744" y="8081"/>
              <a:ext cx="1659" cy="1768"/>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sp>
        <p:nvSpPr>
          <p:cNvPr id="92" name="文本框 91"/>
          <p:cNvSpPr txBox="1"/>
          <p:nvPr>
            <p:custDataLst>
              <p:tags r:id="rId9"/>
            </p:custDataLst>
          </p:nvPr>
        </p:nvSpPr>
        <p:spPr>
          <a:xfrm>
            <a:off x="1098550" y="294429"/>
            <a:ext cx="1625600" cy="492125"/>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基本情况</a:t>
            </a:r>
            <a:endPar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04" name="组合 103"/>
          <p:cNvGrpSpPr/>
          <p:nvPr/>
        </p:nvGrpSpPr>
        <p:grpSpPr>
          <a:xfrm>
            <a:off x="429911" y="2456921"/>
            <a:ext cx="11332870" cy="1141421"/>
            <a:chOff x="944" y="3869"/>
            <a:chExt cx="17847" cy="1798"/>
          </a:xfrm>
        </p:grpSpPr>
        <p:grpSp>
          <p:nvGrpSpPr>
            <p:cNvPr id="95" name="组合 94"/>
            <p:cNvGrpSpPr/>
            <p:nvPr/>
          </p:nvGrpSpPr>
          <p:grpSpPr>
            <a:xfrm>
              <a:off x="2172" y="4480"/>
              <a:ext cx="7041" cy="1016"/>
              <a:chOff x="5783572" y="2213789"/>
              <a:chExt cx="3868541" cy="558221"/>
            </a:xfrm>
          </p:grpSpPr>
          <p:sp>
            <p:nvSpPr>
              <p:cNvPr id="96" name="矩形: 圆角 135"/>
              <p:cNvSpPr/>
              <p:nvPr>
                <p:custDataLst>
                  <p:tags r:id="rId10"/>
                </p:custDataLst>
              </p:nvPr>
            </p:nvSpPr>
            <p:spPr>
              <a:xfrm>
                <a:off x="5783572" y="2213789"/>
                <a:ext cx="3781627" cy="530027"/>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97" name="文本框 96"/>
              <p:cNvSpPr txBox="1"/>
              <p:nvPr>
                <p:custDataLst>
                  <p:tags r:id="rId11"/>
                </p:custDataLst>
              </p:nvPr>
            </p:nvSpPr>
            <p:spPr>
              <a:xfrm>
                <a:off x="5878074" y="2218184"/>
                <a:ext cx="3774039" cy="553826"/>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a:gradFill>
                      <a:gsLst>
                        <a:gs pos="50000">
                          <a:schemeClr val="tx1"/>
                        </a:gs>
                        <a:gs pos="0">
                          <a:schemeClr val="tx1">
                            <a:lumMod val="25000"/>
                            <a:lumOff val="75000"/>
                          </a:schemeClr>
                        </a:gs>
                        <a:gs pos="100000">
                          <a:schemeClr val="tx1">
                            <a:lumMod val="85000"/>
                          </a:schemeClr>
                        </a:gs>
                      </a:gsLst>
                      <a:lin ang="5400000" scaled="1"/>
                    </a:gradFill>
                  </a:rPr>
                  <a:t>中债成员业务发展质量评价中</a:t>
                </a:r>
                <a:r>
                  <a:rPr lang="zh-CN" altLang="en-US" sz="1600">
                    <a:gradFill>
                      <a:gsLst>
                        <a:gs pos="50000">
                          <a:schemeClr val="tx1"/>
                        </a:gs>
                        <a:gs pos="0">
                          <a:schemeClr val="tx1">
                            <a:lumMod val="25000"/>
                            <a:lumOff val="75000"/>
                          </a:schemeClr>
                        </a:gs>
                        <a:gs pos="100000">
                          <a:schemeClr val="tx1">
                            <a:lumMod val="85000"/>
                          </a:schemeClr>
                        </a:gs>
                      </a:gsLst>
                      <a:lin ang="5400000" scaled="1"/>
                    </a:gradFill>
                    <a:sym typeface="+mn-ea"/>
                  </a:rPr>
                  <a:t>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r>
                  <a:rPr lang="zh-CN" altLang="zh-CN" sz="1600" kern="100">
                    <a:solidFill>
                      <a:srgbClr val="C00000"/>
                    </a:solidFill>
                    <a:effectLst/>
                    <a:cs typeface="微软雅黑" panose="020B0503020204020204" pitchFamily="34" charset="-122"/>
                  </a:rPr>
                  <a:t>“债券业务锐意进取机构”（资产管理业务）</a:t>
                </a:r>
                <a:endParaRPr lang="zh-CN" altLang="zh-CN" sz="1600" kern="100">
                  <a:solidFill>
                    <a:srgbClr val="C00000"/>
                  </a:solidFill>
                  <a:effectLst/>
                  <a:cs typeface="微软雅黑" panose="020B0503020204020204" pitchFamily="34" charset="-122"/>
                </a:endParaRPr>
              </a:p>
            </p:txBody>
          </p:sp>
        </p:grpSp>
        <p:pic>
          <p:nvPicPr>
            <p:cNvPr id="98" name="图片 97" descr="Billfish.cVDNIF"/>
            <p:cNvPicPr>
              <a:picLocks noGrp="1" noChangeAspect="1"/>
            </p:cNvPicPr>
            <p:nvPr isPhoto="1">
              <p:custDataLst>
                <p:tags r:id="rId12"/>
              </p:custDataLst>
            </p:nvPr>
          </p:nvPicPr>
          <p:blipFill>
            <a:blip r:embed="rId8" cstate="email">
              <a:lum/>
            </a:blip>
            <a:srcRect/>
            <a:stretch>
              <a:fillRect/>
            </a:stretch>
          </p:blipFill>
          <p:spPr>
            <a:xfrm>
              <a:off x="944" y="3875"/>
              <a:ext cx="1659" cy="1768"/>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nvGrpSpPr>
            <p:cNvPr id="99" name="组合 98"/>
            <p:cNvGrpSpPr/>
            <p:nvPr/>
          </p:nvGrpSpPr>
          <p:grpSpPr>
            <a:xfrm>
              <a:off x="10672" y="4270"/>
              <a:ext cx="8119" cy="1397"/>
              <a:chOff x="5783572" y="2101156"/>
              <a:chExt cx="3781759" cy="767555"/>
            </a:xfrm>
          </p:grpSpPr>
          <p:sp>
            <p:nvSpPr>
              <p:cNvPr id="100" name="矩形: 圆角 138"/>
              <p:cNvSpPr/>
              <p:nvPr>
                <p:custDataLst>
                  <p:tags r:id="rId13"/>
                </p:custDataLst>
              </p:nvPr>
            </p:nvSpPr>
            <p:spPr>
              <a:xfrm>
                <a:off x="5783572" y="2101156"/>
                <a:ext cx="3781759" cy="76755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01" name="文本框 100"/>
              <p:cNvSpPr txBox="1"/>
              <p:nvPr>
                <p:custDataLst>
                  <p:tags r:id="rId14"/>
                </p:custDataLst>
              </p:nvPr>
            </p:nvSpPr>
            <p:spPr>
              <a:xfrm>
                <a:off x="6091833" y="230447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None/>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投资运营智能平台获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pPr algn="ctr">
                  <a:buClrTx/>
                  <a:buSzTx/>
                  <a:buNone/>
                </a:pPr>
                <a:r>
                  <a:rPr lang="zh-CN" altLang="zh-CN" sz="1600" kern="100">
                    <a:solidFill>
                      <a:srgbClr val="C00000"/>
                    </a:solidFill>
                    <a:effectLst/>
                    <a:cs typeface="微软雅黑" panose="020B0503020204020204" pitchFamily="34" charset="-122"/>
                  </a:rPr>
                  <a:t>中国数字金融“科技赋能业务创新奖”</a:t>
                </a:r>
                <a:br>
                  <a:rPr lang="zh-CN" altLang="zh-CN" sz="1600" kern="100">
                    <a:solidFill>
                      <a:srgbClr val="C00000"/>
                    </a:solidFill>
                    <a:effectLst/>
                    <a:cs typeface="微软雅黑" panose="020B0503020204020204" pitchFamily="34" charset="-122"/>
                  </a:rPr>
                </a:br>
                <a:r>
                  <a:rPr lang="zh-CN" altLang="zh-CN" sz="1600" kern="100">
                    <a:solidFill>
                      <a:srgbClr val="C00000"/>
                    </a:solidFill>
                    <a:effectLst/>
                    <a:cs typeface="微软雅黑" panose="020B0503020204020204" pitchFamily="34" charset="-122"/>
                  </a:rPr>
                  <a:t>参选集团“卓越服务奖”</a:t>
                </a:r>
                <a:endParaRPr lang="zh-CN" altLang="zh-CN" sz="1600" kern="100">
                  <a:solidFill>
                    <a:srgbClr val="C00000"/>
                  </a:solidFill>
                  <a:effectLst/>
                  <a:cs typeface="微软雅黑" panose="020B0503020204020204" pitchFamily="34" charset="-122"/>
                </a:endParaRPr>
              </a:p>
            </p:txBody>
          </p:sp>
        </p:grpSp>
        <p:pic>
          <p:nvPicPr>
            <p:cNvPr id="102" name="图片 101" descr="Billfish.cVDNIF"/>
            <p:cNvPicPr>
              <a:picLocks noGrp="1" noChangeAspect="1"/>
            </p:cNvPicPr>
            <p:nvPr isPhoto="1">
              <p:custDataLst>
                <p:tags r:id="rId15"/>
              </p:custDataLst>
            </p:nvPr>
          </p:nvPicPr>
          <p:blipFill>
            <a:blip r:embed="rId8" cstate="email">
              <a:lum/>
            </a:blip>
            <a:srcRect/>
            <a:stretch>
              <a:fillRect/>
            </a:stretch>
          </p:blipFill>
          <p:spPr>
            <a:xfrm>
              <a:off x="9444" y="3869"/>
              <a:ext cx="1659" cy="1768"/>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grpSp>
        <p:nvGrpSpPr>
          <p:cNvPr id="105" name="组合 104"/>
          <p:cNvGrpSpPr/>
          <p:nvPr/>
        </p:nvGrpSpPr>
        <p:grpSpPr>
          <a:xfrm>
            <a:off x="429895" y="3722370"/>
            <a:ext cx="11332210" cy="1126490"/>
            <a:chOff x="944" y="3869"/>
            <a:chExt cx="17846" cy="1774"/>
          </a:xfrm>
        </p:grpSpPr>
        <p:grpSp>
          <p:nvGrpSpPr>
            <p:cNvPr id="106" name="组合 105"/>
            <p:cNvGrpSpPr/>
            <p:nvPr/>
          </p:nvGrpSpPr>
          <p:grpSpPr>
            <a:xfrm>
              <a:off x="2172" y="4480"/>
              <a:ext cx="6883" cy="1016"/>
              <a:chOff x="5783572" y="2213789"/>
              <a:chExt cx="3781627" cy="558381"/>
            </a:xfrm>
          </p:grpSpPr>
          <p:sp>
            <p:nvSpPr>
              <p:cNvPr id="107" name="矩形: 圆角 135"/>
              <p:cNvSpPr/>
              <p:nvPr>
                <p:custDataLst>
                  <p:tags r:id="rId16"/>
                </p:custDataLst>
              </p:nvPr>
            </p:nvSpPr>
            <p:spPr>
              <a:xfrm>
                <a:off x="5783572" y="2213789"/>
                <a:ext cx="3781627" cy="530027"/>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08" name="文本框 107"/>
              <p:cNvSpPr txBox="1"/>
              <p:nvPr>
                <p:custDataLst>
                  <p:tags r:id="rId17"/>
                </p:custDataLst>
              </p:nvPr>
            </p:nvSpPr>
            <p:spPr>
              <a:xfrm>
                <a:off x="6013777" y="2218186"/>
                <a:ext cx="3384400" cy="553984"/>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牵头参加公司第二届经典服务案例大赛</a:t>
                </a:r>
                <a:br>
                  <a:rPr lang="zh-CN" altLang="en-US" sz="1600"/>
                </a:br>
                <a:r>
                  <a:rPr lang="zh-CN" altLang="zh-CN" sz="1600" kern="100">
                    <a:solidFill>
                      <a:srgbClr val="C00000"/>
                    </a:solidFill>
                    <a:effectLst/>
                    <a:cs typeface="微软雅黑" panose="020B0503020204020204" pitchFamily="34" charset="-122"/>
                  </a:rPr>
                  <a:t>获二等奖</a:t>
                </a:r>
                <a:endParaRPr lang="zh-CN" altLang="zh-CN" sz="1600" kern="100">
                  <a:solidFill>
                    <a:srgbClr val="C00000"/>
                  </a:solidFill>
                  <a:effectLst/>
                  <a:cs typeface="微软雅黑" panose="020B0503020204020204" pitchFamily="34" charset="-122"/>
                </a:endParaRPr>
              </a:p>
            </p:txBody>
          </p:sp>
        </p:grpSp>
        <p:pic>
          <p:nvPicPr>
            <p:cNvPr id="109" name="图片 108" descr="Billfish.cVDNIF"/>
            <p:cNvPicPr>
              <a:picLocks noGrp="1" noChangeAspect="1"/>
            </p:cNvPicPr>
            <p:nvPr isPhoto="1">
              <p:custDataLst>
                <p:tags r:id="rId18"/>
              </p:custDataLst>
            </p:nvPr>
          </p:nvPicPr>
          <p:blipFill>
            <a:blip r:embed="rId8" cstate="email">
              <a:lum/>
            </a:blip>
            <a:srcRect/>
            <a:stretch>
              <a:fillRect/>
            </a:stretch>
          </p:blipFill>
          <p:spPr>
            <a:xfrm>
              <a:off x="944" y="3875"/>
              <a:ext cx="1659" cy="1768"/>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nvGrpSpPr>
            <p:cNvPr id="110" name="组合 109"/>
            <p:cNvGrpSpPr/>
            <p:nvPr/>
          </p:nvGrpSpPr>
          <p:grpSpPr>
            <a:xfrm>
              <a:off x="10672" y="4475"/>
              <a:ext cx="8119" cy="965"/>
              <a:chOff x="5783572" y="2213789"/>
              <a:chExt cx="3781627" cy="530027"/>
            </a:xfrm>
          </p:grpSpPr>
          <p:sp>
            <p:nvSpPr>
              <p:cNvPr id="111" name="矩形: 圆角 138"/>
              <p:cNvSpPr/>
              <p:nvPr>
                <p:custDataLst>
                  <p:tags r:id="rId19"/>
                </p:custDataLst>
              </p:nvPr>
            </p:nvSpPr>
            <p:spPr>
              <a:xfrm>
                <a:off x="5783572" y="2213789"/>
                <a:ext cx="3781627" cy="530027"/>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12" name="文本框 111"/>
              <p:cNvSpPr txBox="1"/>
              <p:nvPr>
                <p:custDataLst>
                  <p:tags r:id="rId20"/>
                </p:custDataLst>
              </p:nvPr>
            </p:nvSpPr>
            <p:spPr>
              <a:xfrm>
                <a:off x="6091833" y="230447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牵头参加中国人寿第三届短视频大赛</a:t>
                </a:r>
                <a:endParaRPr lang="zh-CN" altLang="en-US" sz="1600"/>
              </a:p>
              <a:p>
                <a:pPr algn="ctr">
                  <a:buClrTx/>
                  <a:buSzTx/>
                  <a:buFontTx/>
                </a:pPr>
                <a:r>
                  <a:rPr lang="zh-CN" altLang="zh-CN" sz="1600" kern="100">
                    <a:solidFill>
                      <a:srgbClr val="C00000"/>
                    </a:solidFill>
                    <a:effectLst/>
                    <a:cs typeface="微软雅黑" panose="020B0503020204020204" pitchFamily="34" charset="-122"/>
                  </a:rPr>
                  <a:t>获最具创意奖</a:t>
                </a:r>
                <a:endParaRPr lang="zh-CN" altLang="zh-CN" sz="1600" kern="100">
                  <a:solidFill>
                    <a:srgbClr val="C00000"/>
                  </a:solidFill>
                  <a:effectLst/>
                  <a:cs typeface="微软雅黑" panose="020B0503020204020204" pitchFamily="34" charset="-122"/>
                </a:endParaRPr>
              </a:p>
            </p:txBody>
          </p:sp>
        </p:grpSp>
        <p:pic>
          <p:nvPicPr>
            <p:cNvPr id="113" name="图片 112" descr="Billfish.cVDNIF"/>
            <p:cNvPicPr>
              <a:picLocks noGrp="1" noChangeAspect="1"/>
            </p:cNvPicPr>
            <p:nvPr isPhoto="1">
              <p:custDataLst>
                <p:tags r:id="rId21"/>
              </p:custDataLst>
            </p:nvPr>
          </p:nvPicPr>
          <p:blipFill>
            <a:blip r:embed="rId8" cstate="email">
              <a:lum/>
            </a:blip>
            <a:srcRect/>
            <a:stretch>
              <a:fillRect/>
            </a:stretch>
          </p:blipFill>
          <p:spPr>
            <a:xfrm>
              <a:off x="9444" y="3869"/>
              <a:ext cx="1659" cy="1768"/>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形状 63"/>
          <p:cNvSpPr/>
          <p:nvPr/>
        </p:nvSpPr>
        <p:spPr>
          <a:xfrm>
            <a:off x="0" y="6197600"/>
            <a:ext cx="12192000" cy="660399"/>
          </a:xfrm>
          <a:custGeom>
            <a:avLst/>
            <a:gdLst>
              <a:gd name="connsiteX0" fmla="*/ 0 w 12192000"/>
              <a:gd name="connsiteY0" fmla="*/ 0 h 2334994"/>
              <a:gd name="connsiteX1" fmla="*/ 196546 w 12192000"/>
              <a:gd name="connsiteY1" fmla="*/ 103605 h 2334994"/>
              <a:gd name="connsiteX2" fmla="*/ 6096001 w 12192000"/>
              <a:gd name="connsiteY2" fmla="*/ 1331695 h 2334994"/>
              <a:gd name="connsiteX3" fmla="*/ 11995457 w 12192000"/>
              <a:gd name="connsiteY3" fmla="*/ 103605 h 2334994"/>
              <a:gd name="connsiteX4" fmla="*/ 12192000 w 12192000"/>
              <a:gd name="connsiteY4" fmla="*/ 1 h 2334994"/>
              <a:gd name="connsiteX5" fmla="*/ 12192000 w 12192000"/>
              <a:gd name="connsiteY5" fmla="*/ 2334994 h 2334994"/>
              <a:gd name="connsiteX6" fmla="*/ 0 w 12192000"/>
              <a:gd name="connsiteY6" fmla="*/ 2334994 h 233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34994">
                <a:moveTo>
                  <a:pt x="0" y="0"/>
                </a:moveTo>
                <a:lnTo>
                  <a:pt x="196546" y="103605"/>
                </a:lnTo>
                <a:cubicBezTo>
                  <a:pt x="1706348" y="862382"/>
                  <a:pt x="3792121" y="1331695"/>
                  <a:pt x="6096001" y="1331695"/>
                </a:cubicBezTo>
                <a:cubicBezTo>
                  <a:pt x="8399882" y="1331695"/>
                  <a:pt x="10485654" y="862382"/>
                  <a:pt x="11995457" y="103605"/>
                </a:cubicBezTo>
                <a:lnTo>
                  <a:pt x="12192000" y="1"/>
                </a:lnTo>
                <a:lnTo>
                  <a:pt x="12192000" y="2334994"/>
                </a:lnTo>
                <a:lnTo>
                  <a:pt x="0" y="2334994"/>
                </a:lnTo>
                <a:close/>
              </a:path>
            </a:pathLst>
          </a:custGeom>
          <a:solidFill>
            <a:srgbClr val="B82325"/>
          </a:solidFill>
          <a:ln>
            <a:noFill/>
          </a:ln>
          <a:effectLst>
            <a:outerShdw blurRad="279400" dist="127000" dir="4560000" sx="98000" sy="98000" algn="tl" rotWithShape="0">
              <a:srgbClr val="86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grpSp>
        <p:nvGrpSpPr>
          <p:cNvPr id="35" name="组合 34"/>
          <p:cNvGrpSpPr/>
          <p:nvPr/>
        </p:nvGrpSpPr>
        <p:grpSpPr>
          <a:xfrm>
            <a:off x="1518364" y="1181293"/>
            <a:ext cx="8613648" cy="660397"/>
            <a:chOff x="914400" y="2023130"/>
            <a:chExt cx="4037034" cy="660397"/>
          </a:xfrm>
        </p:grpSpPr>
        <p:sp>
          <p:nvSpPr>
            <p:cNvPr id="36" name="任意多边形: 形状 35"/>
            <p:cNvSpPr/>
            <p:nvPr/>
          </p:nvSpPr>
          <p:spPr>
            <a:xfrm flipV="1">
              <a:off x="914400" y="2023130"/>
              <a:ext cx="4037034" cy="660397"/>
            </a:xfrm>
            <a:custGeom>
              <a:avLst/>
              <a:gdLst>
                <a:gd name="connsiteX0" fmla="*/ 0 w 4359783"/>
                <a:gd name="connsiteY0" fmla="*/ 1578245 h 1578245"/>
                <a:gd name="connsiteX1" fmla="*/ 4359783 w 4359783"/>
                <a:gd name="connsiteY1" fmla="*/ 1578245 h 1578245"/>
                <a:gd name="connsiteX2" fmla="*/ 4359783 w 4359783"/>
                <a:gd name="connsiteY2" fmla="*/ 419101 h 1578245"/>
                <a:gd name="connsiteX3" fmla="*/ 4127949 w 4359783"/>
                <a:gd name="connsiteY3" fmla="*/ 187267 h 1578245"/>
                <a:gd name="connsiteX4" fmla="*/ 752761 w 4359783"/>
                <a:gd name="connsiteY4" fmla="*/ 187267 h 1578245"/>
                <a:gd name="connsiteX5" fmla="*/ 625815 w 4359783"/>
                <a:gd name="connsiteY5" fmla="*/ 0 h 1578245"/>
                <a:gd name="connsiteX6" fmla="*/ 605403 w 4359783"/>
                <a:gd name="connsiteY6" fmla="*/ 187267 h 1578245"/>
                <a:gd name="connsiteX7" fmla="*/ 0 w 4359783"/>
                <a:gd name="connsiteY7" fmla="*/ 187267 h 15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783" h="1578245">
                  <a:moveTo>
                    <a:pt x="0" y="1578245"/>
                  </a:moveTo>
                  <a:lnTo>
                    <a:pt x="4359783" y="1578245"/>
                  </a:lnTo>
                  <a:lnTo>
                    <a:pt x="4359783" y="419101"/>
                  </a:lnTo>
                  <a:lnTo>
                    <a:pt x="4127949" y="187267"/>
                  </a:lnTo>
                  <a:lnTo>
                    <a:pt x="752761" y="187267"/>
                  </a:lnTo>
                  <a:lnTo>
                    <a:pt x="625815" y="0"/>
                  </a:lnTo>
                  <a:lnTo>
                    <a:pt x="605403" y="187267"/>
                  </a:lnTo>
                  <a:lnTo>
                    <a:pt x="0" y="187267"/>
                  </a:lnTo>
                  <a:close/>
                </a:path>
              </a:pathLst>
            </a:custGeom>
            <a:solidFill>
              <a:schemeClr val="bg1"/>
            </a:solidFill>
            <a:effectLst>
              <a:outerShdw blurRad="520700" dist="38100" dir="2700000" sx="73000" sy="73000" algn="tl" rotWithShape="0">
                <a:srgbClr val="FF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Regular" panose="020B0500000000000000" charset="-122"/>
                <a:ea typeface="思源黑体 CN Regular" panose="020B0500000000000000" charset="-122"/>
              </a:endParaRPr>
            </a:p>
          </p:txBody>
        </p:sp>
        <p:sp>
          <p:nvSpPr>
            <p:cNvPr id="37" name="文本框 36"/>
            <p:cNvSpPr txBox="1"/>
            <p:nvPr/>
          </p:nvSpPr>
          <p:spPr>
            <a:xfrm>
              <a:off x="1065839" y="2082794"/>
              <a:ext cx="3734156" cy="454996"/>
            </a:xfrm>
            <a:prstGeom prst="rect">
              <a:avLst/>
            </a:prstGeom>
            <a:noFill/>
          </p:spPr>
          <p:txBody>
            <a:bodyPr wrap="square">
              <a:spAutoFit/>
            </a:bodyPr>
            <a:lstStyle/>
            <a:p>
              <a:pPr indent="406400">
                <a:lnSpc>
                  <a:spcPts val="2850"/>
                </a:lnSpc>
              </a:pPr>
              <a:r>
                <a:rPr lang="en-US" altLang="zh-CN" sz="2400">
                  <a:solidFill>
                    <a:schemeClr val="accent1"/>
                  </a:solidFill>
                  <a:effectLst/>
                  <a:latin typeface="演示流云楷" panose="02000600000000000000" pitchFamily="2" charset="-122"/>
                  <a:ea typeface="演示流云楷" panose="02000600000000000000" pitchFamily="2" charset="-122"/>
                  <a:cs typeface="演示流云楷" panose="02000600000000000000" pitchFamily="2" charset="-122"/>
                  <a:sym typeface="微软雅黑" panose="020B0503020204020204" pitchFamily="34" charset="-122"/>
                </a:rPr>
                <a:t>2022</a:t>
              </a:r>
              <a:r>
                <a:rPr lang="zh-CN" altLang="en-US" sz="2400">
                  <a:solidFill>
                    <a:schemeClr val="accent1"/>
                  </a:solidFill>
                  <a:effectLst/>
                  <a:latin typeface="演示流云楷" panose="02000600000000000000" pitchFamily="2" charset="-122"/>
                  <a:ea typeface="演示流云楷" panose="02000600000000000000" pitchFamily="2" charset="-122"/>
                  <a:cs typeface="演示流云楷" panose="02000600000000000000" pitchFamily="2" charset="-122"/>
                  <a:sym typeface="微软雅黑" panose="020B0503020204020204" pitchFamily="34" charset="-122"/>
                </a:rPr>
                <a:t>年全年某建、宣传工作主线：“能力作风建设”</a:t>
              </a:r>
              <a:endParaRPr lang="zh-CN" altLang="en-US" sz="2400">
                <a:solidFill>
                  <a:schemeClr val="accent1"/>
                </a:solidFill>
                <a:effectLst/>
                <a:latin typeface="演示流云楷" panose="02000600000000000000" pitchFamily="2" charset="-122"/>
                <a:ea typeface="演示流云楷" panose="02000600000000000000" pitchFamily="2" charset="-122"/>
                <a:cs typeface="演示流云楷" panose="02000600000000000000" pitchFamily="2" charset="-122"/>
                <a:sym typeface="微软雅黑" panose="020B0503020204020204" pitchFamily="34" charset="-122"/>
              </a:endParaRPr>
            </a:p>
          </p:txBody>
        </p:sp>
      </p:grpSp>
      <p:sp>
        <p:nvSpPr>
          <p:cNvPr id="39" name="文本框 38"/>
          <p:cNvSpPr txBox="1"/>
          <p:nvPr/>
        </p:nvSpPr>
        <p:spPr>
          <a:xfrm>
            <a:off x="954206" y="2013850"/>
            <a:ext cx="10731825" cy="369332"/>
          </a:xfrm>
          <a:prstGeom prst="rect">
            <a:avLst/>
          </a:prstGeom>
          <a:noFill/>
        </p:spPr>
        <p:txBody>
          <a:bodyPr wrap="square">
            <a:spAutoFit/>
          </a:bodyPr>
          <a:lstStyle/>
          <a:p>
            <a:r>
              <a:rPr lang="zh-CN" altLang="zh-CN" sz="1800" kern="100">
                <a:effectLst/>
                <a:latin typeface="思源黑体 CN Regular" panose="020B0500000000000000" charset="-122"/>
                <a:ea typeface="思源黑体 CN Regular" panose="020B0500000000000000" charset="-122"/>
                <a:cs typeface="仿宋_GB2312"/>
              </a:rPr>
              <a:t>在集团</a:t>
            </a:r>
            <a:r>
              <a:rPr lang="zh-CN" altLang="en-US" sz="1800" kern="100">
                <a:effectLst/>
                <a:latin typeface="思源黑体 CN Regular" panose="020B0500000000000000" charset="-122"/>
                <a:ea typeface="思源黑体 CN Regular" panose="020B0500000000000000" charset="-122"/>
                <a:cs typeface="仿宋_GB2312"/>
              </a:rPr>
              <a:t>某</a:t>
            </a:r>
            <a:r>
              <a:rPr lang="zh-CN" altLang="zh-CN" sz="1800" kern="100">
                <a:effectLst/>
                <a:latin typeface="思源黑体 CN Regular" panose="020B0500000000000000" charset="-122"/>
                <a:ea typeface="思源黑体 CN Regular" panose="020B0500000000000000" charset="-122"/>
                <a:cs typeface="仿宋_GB2312"/>
              </a:rPr>
              <a:t>委的统筹安排下，</a:t>
            </a:r>
            <a:r>
              <a:rPr lang="zh-CN" altLang="en-US" sz="1800" kern="100">
                <a:effectLst/>
                <a:latin typeface="思源黑体 CN Regular" panose="020B0500000000000000" charset="-122"/>
                <a:ea typeface="思源黑体 CN Regular" panose="020B0500000000000000" charset="-122"/>
                <a:cs typeface="仿宋_GB2312"/>
              </a:rPr>
              <a:t>某</a:t>
            </a:r>
            <a:r>
              <a:rPr lang="zh-CN" altLang="zh-CN" sz="1800" kern="100">
                <a:effectLst/>
                <a:latin typeface="思源黑体 CN Regular" panose="020B0500000000000000" charset="-122"/>
                <a:ea typeface="思源黑体 CN Regular" panose="020B0500000000000000" charset="-122"/>
                <a:cs typeface="仿宋_GB2312"/>
              </a:rPr>
              <a:t>委工作部作为“能力作风建设”统筹部门，积极对标对表集团方案要求</a:t>
            </a:r>
            <a:endParaRPr lang="zh-CN" altLang="en-US">
              <a:latin typeface="思源黑体 CN Regular" panose="020B0500000000000000" charset="-122"/>
              <a:ea typeface="思源黑体 CN Regular" panose="020B0500000000000000" charset="-122"/>
            </a:endParaRPr>
          </a:p>
        </p:txBody>
      </p:sp>
      <p:grpSp>
        <p:nvGrpSpPr>
          <p:cNvPr id="11" name="组合 10"/>
          <p:cNvGrpSpPr/>
          <p:nvPr/>
        </p:nvGrpSpPr>
        <p:grpSpPr>
          <a:xfrm>
            <a:off x="3294126" y="2522827"/>
            <a:ext cx="6259068" cy="545721"/>
            <a:chOff x="3294126" y="2522827"/>
            <a:chExt cx="6259068" cy="545721"/>
          </a:xfrm>
        </p:grpSpPr>
        <p:sp>
          <p:nvSpPr>
            <p:cNvPr id="41" name="文本框 40"/>
            <p:cNvSpPr txBox="1"/>
            <p:nvPr/>
          </p:nvSpPr>
          <p:spPr>
            <a:xfrm>
              <a:off x="3294126" y="2522827"/>
              <a:ext cx="6259068" cy="421269"/>
            </a:xfrm>
            <a:prstGeom prst="rect">
              <a:avLst/>
            </a:prstGeom>
            <a:noFill/>
          </p:spPr>
          <p:txBody>
            <a:bodyPr wrap="square">
              <a:spAutoFit/>
            </a:bodyPr>
            <a:lstStyle/>
            <a:p>
              <a:pPr indent="406400" algn="just">
                <a:lnSpc>
                  <a:spcPts val="2800"/>
                </a:lnSpc>
              </a:pPr>
              <a:r>
                <a:rPr lang="zh-CN" altLang="zh-CN" sz="1800" kern="100">
                  <a:solidFill>
                    <a:srgbClr val="C00000"/>
                  </a:solidFill>
                  <a:effectLst/>
                  <a:latin typeface="思源黑体 CN Regular" panose="020B0500000000000000" charset="-122"/>
                  <a:ea typeface="思源黑体 CN Regular" panose="020B0500000000000000" charset="-122"/>
                  <a:cs typeface="仿宋_GB2312"/>
                </a:rPr>
                <a:t>作为</a:t>
              </a:r>
              <a:r>
                <a:rPr lang="zh-CN" altLang="en-US" sz="1800" kern="100">
                  <a:solidFill>
                    <a:srgbClr val="C00000"/>
                  </a:solidFill>
                  <a:effectLst/>
                  <a:latin typeface="思源黑体 CN Regular" panose="020B0500000000000000" charset="-122"/>
                  <a:ea typeface="思源黑体 CN Regular" panose="020B0500000000000000" charset="-122"/>
                  <a:cs typeface="仿宋_GB2312"/>
                </a:rPr>
                <a:t>某</a:t>
              </a:r>
              <a:r>
                <a:rPr lang="zh-CN" altLang="zh-CN" sz="1800" kern="100">
                  <a:solidFill>
                    <a:srgbClr val="C00000"/>
                  </a:solidFill>
                  <a:effectLst/>
                  <a:latin typeface="思源黑体 CN Regular" panose="020B0500000000000000" charset="-122"/>
                  <a:ea typeface="思源黑体 CN Regular" panose="020B0500000000000000" charset="-122"/>
                  <a:cs typeface="仿宋_GB2312"/>
                </a:rPr>
                <a:t>委工作部“能力作风建设”专项负责人</a:t>
              </a:r>
              <a:endParaRPr lang="en-US" altLang="zh-CN" sz="1800" kern="100">
                <a:solidFill>
                  <a:srgbClr val="C00000"/>
                </a:solidFill>
                <a:effectLst/>
                <a:latin typeface="思源黑体 CN Regular" panose="020B0500000000000000" charset="-122"/>
                <a:ea typeface="思源黑体 CN Regular" panose="020B0500000000000000" charset="-122"/>
                <a:cs typeface="仿宋_GB2312"/>
              </a:endParaRPr>
            </a:p>
          </p:txBody>
        </p:sp>
        <p:sp>
          <p:nvSpPr>
            <p:cNvPr id="44" name="任意形状 88"/>
            <p:cNvSpPr/>
            <p:nvPr/>
          </p:nvSpPr>
          <p:spPr>
            <a:xfrm flipH="1">
              <a:off x="3386204" y="2898758"/>
              <a:ext cx="5587599" cy="169790"/>
            </a:xfrm>
            <a:custGeom>
              <a:avLst/>
              <a:gdLst>
                <a:gd name="connsiteX0" fmla="*/ 4107983 w 4365158"/>
                <a:gd name="connsiteY0" fmla="*/ 0 h 257175"/>
                <a:gd name="connsiteX1" fmla="*/ 4239428 w 4365158"/>
                <a:gd name="connsiteY1" fmla="*/ 200025 h 257175"/>
                <a:gd name="connsiteX2" fmla="*/ 2497455 w 4365158"/>
                <a:gd name="connsiteY2" fmla="*/ 200025 h 257175"/>
                <a:gd name="connsiteX3" fmla="*/ 1867703 w 4365158"/>
                <a:gd name="connsiteY3" fmla="*/ 200025 h 257175"/>
                <a:gd name="connsiteX4" fmla="*/ 125730 w 4365158"/>
                <a:gd name="connsiteY4" fmla="*/ 200025 h 257175"/>
                <a:gd name="connsiteX5" fmla="*/ 257175 w 4365158"/>
                <a:gd name="connsiteY5" fmla="*/ 0 h 257175"/>
                <a:gd name="connsiteX6" fmla="*/ 0 w 4365158"/>
                <a:gd name="connsiteY6" fmla="*/ 257175 h 257175"/>
                <a:gd name="connsiteX7" fmla="*/ 1867703 w 4365158"/>
                <a:gd name="connsiteY7" fmla="*/ 257175 h 257175"/>
                <a:gd name="connsiteX8" fmla="*/ 2497455 w 4365158"/>
                <a:gd name="connsiteY8" fmla="*/ 257175 h 257175"/>
                <a:gd name="connsiteX9" fmla="*/ 4365158 w 4365158"/>
                <a:gd name="connsiteY9" fmla="*/ 2571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58" h="257175">
                  <a:moveTo>
                    <a:pt x="4107983" y="0"/>
                  </a:moveTo>
                  <a:lnTo>
                    <a:pt x="4239428" y="200025"/>
                  </a:lnTo>
                  <a:lnTo>
                    <a:pt x="2497455" y="200025"/>
                  </a:lnTo>
                  <a:lnTo>
                    <a:pt x="1867703" y="200025"/>
                  </a:lnTo>
                  <a:lnTo>
                    <a:pt x="125730" y="200025"/>
                  </a:lnTo>
                  <a:lnTo>
                    <a:pt x="257175" y="0"/>
                  </a:lnTo>
                  <a:lnTo>
                    <a:pt x="0" y="257175"/>
                  </a:lnTo>
                  <a:lnTo>
                    <a:pt x="1867703" y="257175"/>
                  </a:lnTo>
                  <a:lnTo>
                    <a:pt x="2497455" y="257175"/>
                  </a:lnTo>
                  <a:lnTo>
                    <a:pt x="4365158" y="257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sym typeface="微软雅黑" panose="020B0503020204020204" pitchFamily="34" charset="-122"/>
              </a:endParaRPr>
            </a:p>
          </p:txBody>
        </p:sp>
      </p:grpSp>
      <p:grpSp>
        <p:nvGrpSpPr>
          <p:cNvPr id="135" name="组合 134"/>
          <p:cNvGrpSpPr/>
          <p:nvPr/>
        </p:nvGrpSpPr>
        <p:grpSpPr>
          <a:xfrm>
            <a:off x="1252106" y="5515857"/>
            <a:ext cx="4370585" cy="645344"/>
            <a:chOff x="5783572" y="2213789"/>
            <a:chExt cx="3781627" cy="558381"/>
          </a:xfrm>
        </p:grpSpPr>
        <p:sp>
          <p:nvSpPr>
            <p:cNvPr id="136" name="矩形: 圆角 135"/>
            <p:cNvSpPr/>
            <p:nvPr/>
          </p:nvSpPr>
          <p:spPr>
            <a:xfrm>
              <a:off x="5783572" y="2213789"/>
              <a:ext cx="3781627" cy="530027"/>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37" name="文本框 136"/>
            <p:cNvSpPr txBox="1"/>
            <p:nvPr/>
          </p:nvSpPr>
          <p:spPr>
            <a:xfrm>
              <a:off x="6013950" y="2218172"/>
              <a:ext cx="3120696" cy="553998"/>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a:latin typeface="思源黑体 CN Regular" panose="020B0500000000000000" charset="-122"/>
                  <a:ea typeface="思源黑体 CN Regular" panose="020B0500000000000000" charset="-122"/>
                </a:rPr>
                <a:t>高质高效地完成</a:t>
              </a:r>
              <a:endParaRPr lang="en-US" altLang="zh-CN" sz="1600">
                <a:latin typeface="思源黑体 CN Regular" panose="020B0500000000000000" charset="-122"/>
                <a:ea typeface="思源黑体 CN Regular" panose="020B0500000000000000" charset="-122"/>
              </a:endParaRPr>
            </a:p>
            <a:p>
              <a:r>
                <a:rPr lang="zh-CN" altLang="en-US" sz="1600">
                  <a:latin typeface="思源黑体 CN Regular" panose="020B0500000000000000" charset="-122"/>
                  <a:ea typeface="思源黑体 CN Regular" panose="020B0500000000000000" charset="-122"/>
                </a:rPr>
                <a:t>“能力作风建设”各项工作任务</a:t>
              </a:r>
              <a:endParaRPr lang="zh-CN" altLang="en-US" sz="1600" dirty="0">
                <a:latin typeface="思源黑体 CN Regular" panose="020B0500000000000000" charset="-122"/>
                <a:ea typeface="思源黑体 CN Regular" panose="020B0500000000000000" charset="-122"/>
              </a:endParaRPr>
            </a:p>
          </p:txBody>
        </p:sp>
      </p:grpSp>
      <p:pic>
        <p:nvPicPr>
          <p:cNvPr id="134" name="图片 133" descr="Billfish.cVDNIF"/>
          <p:cNvPicPr>
            <a:picLocks noGrp="1" noChangeAspect="1"/>
          </p:cNvPicPr>
          <p:nvPr isPhoto="1"/>
        </p:nvPicPr>
        <p:blipFill>
          <a:blip r:embed="rId1" cstate="email">
            <a:lum/>
          </a:blip>
          <a:srcRect/>
          <a:stretch>
            <a:fillRect/>
          </a:stretch>
        </p:blipFill>
        <p:spPr>
          <a:xfrm>
            <a:off x="472456" y="5131355"/>
            <a:ext cx="1053154" cy="1122810"/>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grpSp>
        <p:nvGrpSpPr>
          <p:cNvPr id="138" name="组合 137"/>
          <p:cNvGrpSpPr/>
          <p:nvPr/>
        </p:nvGrpSpPr>
        <p:grpSpPr>
          <a:xfrm>
            <a:off x="6649761" y="5512232"/>
            <a:ext cx="5155385" cy="612574"/>
            <a:chOff x="5783572" y="2213789"/>
            <a:chExt cx="3781627" cy="530027"/>
          </a:xfrm>
        </p:grpSpPr>
        <p:sp>
          <p:nvSpPr>
            <p:cNvPr id="139" name="矩形: 圆角 138"/>
            <p:cNvSpPr/>
            <p:nvPr/>
          </p:nvSpPr>
          <p:spPr>
            <a:xfrm>
              <a:off x="5783572" y="2213789"/>
              <a:ext cx="3781627" cy="530027"/>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40" name="文本框 139"/>
            <p:cNvSpPr txBox="1"/>
            <p:nvPr/>
          </p:nvSpPr>
          <p:spPr>
            <a:xfrm>
              <a:off x="6091833" y="230447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a:latin typeface="思源黑体 CN Regular" panose="020B0500000000000000" charset="-122"/>
                  <a:ea typeface="思源黑体 CN Regular" panose="020B0500000000000000" charset="-122"/>
                </a:rPr>
                <a:t>完成月报、清单、台账、会议纪要、会议记录、总结类材料、内业材料等</a:t>
              </a:r>
              <a:r>
                <a:rPr lang="en-US" altLang="zh-CN" sz="1600">
                  <a:latin typeface="思源黑体 CN Regular" panose="020B0500000000000000" charset="-122"/>
                  <a:ea typeface="思源黑体 CN Regular" panose="020B0500000000000000" charset="-122"/>
                </a:rPr>
                <a:t>50</a:t>
              </a:r>
              <a:r>
                <a:rPr lang="zh-CN" altLang="en-US" sz="1600">
                  <a:latin typeface="思源黑体 CN Regular" panose="020B0500000000000000" charset="-122"/>
                  <a:ea typeface="思源黑体 CN Regular" panose="020B0500000000000000" charset="-122"/>
                </a:rPr>
                <a:t>余份</a:t>
              </a:r>
              <a:endParaRPr lang="zh-CN" altLang="en-US" sz="1600" dirty="0">
                <a:latin typeface="思源黑体 CN Regular" panose="020B0500000000000000" charset="-122"/>
                <a:ea typeface="思源黑体 CN Regular" panose="020B0500000000000000" charset="-122"/>
              </a:endParaRPr>
            </a:p>
          </p:txBody>
        </p:sp>
      </p:grpSp>
      <p:pic>
        <p:nvPicPr>
          <p:cNvPr id="141" name="图片 140" descr="Billfish.cVDNIF"/>
          <p:cNvPicPr>
            <a:picLocks noGrp="1" noChangeAspect="1"/>
          </p:cNvPicPr>
          <p:nvPr isPhoto="1"/>
        </p:nvPicPr>
        <p:blipFill>
          <a:blip r:embed="rId1" cstate="email">
            <a:lum/>
          </a:blip>
          <a:srcRect/>
          <a:stretch>
            <a:fillRect/>
          </a:stretch>
        </p:blipFill>
        <p:spPr>
          <a:xfrm>
            <a:off x="5870111" y="5127731"/>
            <a:ext cx="1053154" cy="1122810"/>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sp>
        <p:nvSpPr>
          <p:cNvPr id="147" name="矩形: 圆角 146"/>
          <p:cNvSpPr/>
          <p:nvPr/>
        </p:nvSpPr>
        <p:spPr>
          <a:xfrm>
            <a:off x="971157" y="3232084"/>
            <a:ext cx="2746885" cy="1785406"/>
          </a:xfrm>
          <a:prstGeom prst="roundRect">
            <a:avLst>
              <a:gd name="adj" fmla="val 3753"/>
            </a:avLst>
          </a:prstGeom>
          <a:solidFill>
            <a:schemeClr val="bg1"/>
          </a:solidFill>
          <a:ln w="28575">
            <a:gradFill>
              <a:gsLst>
                <a:gs pos="80000">
                  <a:schemeClr val="accent1">
                    <a:alpha val="0"/>
                  </a:schemeClr>
                </a:gs>
                <a:gs pos="100000">
                  <a:schemeClr val="accent1">
                    <a:alpha val="60000"/>
                  </a:schemeClr>
                </a:gs>
              </a:gsLst>
              <a:lin ang="5400000" scaled="1"/>
            </a:gradFill>
          </a:ln>
          <a:effectLst>
            <a:outerShdw blurRad="152400" algn="ctr" rotWithShape="0">
              <a:schemeClr val="accent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思源黑体 CN Regular" panose="020B0500000000000000" charset="-122"/>
              <a:ea typeface="思源黑体 CN Regular" panose="020B0500000000000000" charset="-122"/>
            </a:endParaRPr>
          </a:p>
        </p:txBody>
      </p:sp>
      <p:sp>
        <p:nvSpPr>
          <p:cNvPr id="148" name="矩形: 圆角 147"/>
          <p:cNvSpPr/>
          <p:nvPr/>
        </p:nvSpPr>
        <p:spPr>
          <a:xfrm>
            <a:off x="3957375" y="3217474"/>
            <a:ext cx="3736850" cy="1785406"/>
          </a:xfrm>
          <a:prstGeom prst="roundRect">
            <a:avLst>
              <a:gd name="adj" fmla="val 3753"/>
            </a:avLst>
          </a:prstGeom>
          <a:solidFill>
            <a:schemeClr val="bg1"/>
          </a:solidFill>
          <a:ln w="28575">
            <a:gradFill>
              <a:gsLst>
                <a:gs pos="80000">
                  <a:schemeClr val="accent1">
                    <a:alpha val="0"/>
                  </a:schemeClr>
                </a:gs>
                <a:gs pos="100000">
                  <a:schemeClr val="accent1">
                    <a:alpha val="60000"/>
                  </a:schemeClr>
                </a:gs>
              </a:gsLst>
              <a:lin ang="5400000" scaled="1"/>
            </a:gradFill>
          </a:ln>
          <a:effectLst>
            <a:outerShdw blurRad="152400" algn="ctr" rotWithShape="0">
              <a:schemeClr val="accent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思源黑体 CN Regular" panose="020B0500000000000000" charset="-122"/>
              <a:ea typeface="思源黑体 CN Regular" panose="020B0500000000000000" charset="-122"/>
            </a:endParaRPr>
          </a:p>
        </p:txBody>
      </p:sp>
      <p:sp>
        <p:nvSpPr>
          <p:cNvPr id="149" name="矩形: 圆角 148"/>
          <p:cNvSpPr/>
          <p:nvPr/>
        </p:nvSpPr>
        <p:spPr>
          <a:xfrm>
            <a:off x="7924653" y="3202864"/>
            <a:ext cx="3296190" cy="1785406"/>
          </a:xfrm>
          <a:prstGeom prst="roundRect">
            <a:avLst>
              <a:gd name="adj" fmla="val 3753"/>
            </a:avLst>
          </a:prstGeom>
          <a:solidFill>
            <a:schemeClr val="bg1"/>
          </a:solidFill>
          <a:ln w="28575">
            <a:gradFill>
              <a:gsLst>
                <a:gs pos="80000">
                  <a:schemeClr val="accent1">
                    <a:alpha val="0"/>
                  </a:schemeClr>
                </a:gs>
                <a:gs pos="100000">
                  <a:schemeClr val="accent1">
                    <a:alpha val="60000"/>
                  </a:schemeClr>
                </a:gs>
              </a:gsLst>
              <a:lin ang="5400000" scaled="1"/>
            </a:gradFill>
          </a:ln>
          <a:effectLst>
            <a:outerShdw blurRad="152400" algn="ctr" rotWithShape="0">
              <a:schemeClr val="accent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思源黑体 CN Regular" panose="020B0500000000000000" charset="-122"/>
              <a:ea typeface="思源黑体 CN Regular" panose="020B0500000000000000" charset="-122"/>
            </a:endParaRPr>
          </a:p>
        </p:txBody>
      </p:sp>
      <p:grpSp>
        <p:nvGrpSpPr>
          <p:cNvPr id="151" name="组合 150"/>
          <p:cNvGrpSpPr/>
          <p:nvPr/>
        </p:nvGrpSpPr>
        <p:grpSpPr>
          <a:xfrm>
            <a:off x="2909083" y="3305012"/>
            <a:ext cx="718121" cy="493999"/>
            <a:chOff x="968114" y="3429000"/>
            <a:chExt cx="1071701" cy="737229"/>
          </a:xfrm>
        </p:grpSpPr>
        <p:sp>
          <p:nvSpPr>
            <p:cNvPr id="152" name="文本框 151"/>
            <p:cNvSpPr txBox="1"/>
            <p:nvPr/>
          </p:nvSpPr>
          <p:spPr>
            <a:xfrm rot="20320663">
              <a:off x="968114" y="3530542"/>
              <a:ext cx="610618" cy="553056"/>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2"/>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思源黑体 CN Regular" panose="020B0500000000000000" charset="-122"/>
                <a:ea typeface="思源黑体 CN Regular" panose="020B0500000000000000" charset="-122"/>
                <a:cs typeface="+mn-ea"/>
                <a:sym typeface="+mn-lt"/>
              </a:endParaRPr>
            </a:p>
          </p:txBody>
        </p:sp>
        <p:sp>
          <p:nvSpPr>
            <p:cNvPr id="153" name="文本框 152"/>
            <p:cNvSpPr txBox="1"/>
            <p:nvPr/>
          </p:nvSpPr>
          <p:spPr>
            <a:xfrm>
              <a:off x="1627933" y="3429000"/>
              <a:ext cx="411882" cy="737229"/>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gradFill>
              <a:gsLst>
                <a:gs pos="100000">
                  <a:schemeClr val="accent1"/>
                </a:gs>
                <a:gs pos="0">
                  <a:schemeClr val="accent2"/>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思源黑体 CN Regular" panose="020B0500000000000000" charset="-122"/>
                <a:ea typeface="思源黑体 CN Regular" panose="020B0500000000000000" charset="-122"/>
                <a:cs typeface="+mn-ea"/>
                <a:sym typeface="+mn-lt"/>
              </a:endParaRPr>
            </a:p>
          </p:txBody>
        </p:sp>
      </p:grpSp>
      <p:grpSp>
        <p:nvGrpSpPr>
          <p:cNvPr id="154" name="组合 153"/>
          <p:cNvGrpSpPr/>
          <p:nvPr/>
        </p:nvGrpSpPr>
        <p:grpSpPr>
          <a:xfrm>
            <a:off x="6700111" y="3327316"/>
            <a:ext cx="828097" cy="436953"/>
            <a:chOff x="5469776" y="3789942"/>
            <a:chExt cx="2915084" cy="1538171"/>
          </a:xfrm>
        </p:grpSpPr>
        <p:sp>
          <p:nvSpPr>
            <p:cNvPr id="155" name="文本框 154"/>
            <p:cNvSpPr txBox="1"/>
            <p:nvPr/>
          </p:nvSpPr>
          <p:spPr>
            <a:xfrm rot="20320663">
              <a:off x="5469776" y="3940708"/>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100000">
                  <a:schemeClr val="accent2"/>
                </a:gs>
                <a:gs pos="0">
                  <a:schemeClr val="accent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思源黑体 CN Regular" panose="020B0500000000000000" charset="-122"/>
                <a:ea typeface="思源黑体 CN Regular" panose="020B0500000000000000" charset="-122"/>
                <a:cs typeface="+mn-ea"/>
                <a:sym typeface="+mn-lt"/>
              </a:endParaRPr>
            </a:p>
          </p:txBody>
        </p:sp>
        <p:sp>
          <p:nvSpPr>
            <p:cNvPr id="156" name="文本框 155"/>
            <p:cNvSpPr txBox="1"/>
            <p:nvPr/>
          </p:nvSpPr>
          <p:spPr>
            <a:xfrm>
              <a:off x="6679435" y="3789942"/>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gradFill flip="none" rotWithShape="1">
              <a:gsLst>
                <a:gs pos="0">
                  <a:schemeClr val="accent2"/>
                </a:gs>
                <a:gs pos="100000">
                  <a:schemeClr val="accent1"/>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思源黑体 CN Regular" panose="020B0500000000000000" charset="-122"/>
                <a:ea typeface="思源黑体 CN Regular" panose="020B0500000000000000" charset="-122"/>
                <a:cs typeface="+mn-ea"/>
                <a:sym typeface="+mn-lt"/>
              </a:endParaRPr>
            </a:p>
          </p:txBody>
        </p:sp>
      </p:grpSp>
      <p:grpSp>
        <p:nvGrpSpPr>
          <p:cNvPr id="157" name="组合 156"/>
          <p:cNvGrpSpPr/>
          <p:nvPr/>
        </p:nvGrpSpPr>
        <p:grpSpPr>
          <a:xfrm>
            <a:off x="10228876" y="3325714"/>
            <a:ext cx="755213" cy="438555"/>
            <a:chOff x="499191" y="5020184"/>
            <a:chExt cx="2541977" cy="1476136"/>
          </a:xfrm>
        </p:grpSpPr>
        <p:sp>
          <p:nvSpPr>
            <p:cNvPr id="158" name="文本框 157"/>
            <p:cNvSpPr txBox="1"/>
            <p:nvPr/>
          </p:nvSpPr>
          <p:spPr>
            <a:xfrm rot="20320663">
              <a:off x="499191" y="5136461"/>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2"/>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33000"/>
                </a:lnSpc>
                <a:buClrTx/>
                <a:buSzTx/>
                <a:buFontTx/>
                <a:buNone/>
                <a:defRPr/>
              </a:pPr>
              <a:endParaRPr kumimoji="0" lang="zh-CN" altLang="en-US" sz="9600" b="0" i="0" u="none" strike="noStrike" kern="1200" cap="none" spc="0" normalizeH="0" baseline="0" noProof="0" dirty="0">
                <a:ln>
                  <a:noFill/>
                </a:ln>
                <a:solidFill>
                  <a:prstClr val="black"/>
                </a:solidFill>
                <a:effectLst/>
                <a:uLnTx/>
                <a:uFillTx/>
                <a:latin typeface="思源黑体 CN Regular" panose="020B0500000000000000" charset="-122"/>
                <a:ea typeface="思源黑体 CN Regular" panose="020B0500000000000000" charset="-122"/>
                <a:cs typeface="+mn-ea"/>
                <a:sym typeface="+mn-lt"/>
              </a:endParaRPr>
            </a:p>
          </p:txBody>
        </p:sp>
        <p:sp>
          <p:nvSpPr>
            <p:cNvPr id="159" name="文本框 158"/>
            <p:cNvSpPr txBox="1"/>
            <p:nvPr/>
          </p:nvSpPr>
          <p:spPr>
            <a:xfrm>
              <a:off x="1389171" y="5020184"/>
              <a:ext cx="1651997" cy="1476136"/>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gradFill>
              <a:gsLst>
                <a:gs pos="0">
                  <a:schemeClr val="accent2"/>
                </a:gs>
                <a:gs pos="100000">
                  <a:schemeClr val="accent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33000"/>
                </a:lnSpc>
                <a:buClrTx/>
                <a:buSzTx/>
                <a:buFontTx/>
                <a:buNone/>
                <a:defRPr/>
              </a:pPr>
              <a:endParaRPr kumimoji="0" lang="zh-CN" altLang="en-US" sz="16600" b="0" i="0" u="none" strike="noStrike" kern="1200" cap="none" spc="0" normalizeH="0" baseline="0" noProof="0" dirty="0">
                <a:ln>
                  <a:noFill/>
                </a:ln>
                <a:solidFill>
                  <a:prstClr val="black"/>
                </a:solidFill>
                <a:effectLst/>
                <a:uLnTx/>
                <a:uFillTx/>
                <a:latin typeface="思源黑体 CN Regular" panose="020B0500000000000000" charset="-122"/>
                <a:ea typeface="思源黑体 CN Regular" panose="020B0500000000000000" charset="-122"/>
                <a:cs typeface="+mn-ea"/>
                <a:sym typeface="+mn-lt"/>
              </a:endParaRPr>
            </a:p>
          </p:txBody>
        </p:sp>
      </p:grpSp>
      <p:grpSp>
        <p:nvGrpSpPr>
          <p:cNvPr id="9" name="组合 8"/>
          <p:cNvGrpSpPr/>
          <p:nvPr/>
        </p:nvGrpSpPr>
        <p:grpSpPr>
          <a:xfrm>
            <a:off x="1114922" y="3325909"/>
            <a:ext cx="2543208" cy="1545264"/>
            <a:chOff x="1114922" y="3325909"/>
            <a:chExt cx="2543208" cy="1545264"/>
          </a:xfrm>
        </p:grpSpPr>
        <p:sp>
          <p:nvSpPr>
            <p:cNvPr id="150" name="文本框 149"/>
            <p:cNvSpPr txBox="1"/>
            <p:nvPr/>
          </p:nvSpPr>
          <p:spPr>
            <a:xfrm>
              <a:off x="1114922" y="3917450"/>
              <a:ext cx="2543208" cy="953723"/>
            </a:xfrm>
            <a:prstGeom prst="rect">
              <a:avLst/>
            </a:prstGeom>
            <a:noFill/>
          </p:spPr>
          <p:txBody>
            <a:bodyPr wrap="square">
              <a:spAutoFit/>
            </a:bodyPr>
            <a:lstStyle/>
            <a:p>
              <a:pPr>
                <a:lnSpc>
                  <a:spcPct val="120000"/>
                </a:lnSpc>
              </a:pPr>
              <a:r>
                <a:rPr lang="zh-CN" altLang="zh-CN" sz="1600" kern="100">
                  <a:effectLst/>
                  <a:latin typeface="思源黑体 CN Regular" panose="020B0500000000000000" charset="-122"/>
                  <a:ea typeface="思源黑体 CN Regular" panose="020B0500000000000000" charset="-122"/>
                  <a:cs typeface="仿宋_GB2312"/>
                </a:rPr>
                <a:t>积极与各部室、各单位沟通协调每月能力作风建设目标任务</a:t>
              </a:r>
              <a:endParaRPr lang="zh-CN" altLang="en-US" sz="1600">
                <a:latin typeface="思源黑体 CN Regular" panose="020B0500000000000000" charset="-122"/>
                <a:ea typeface="思源黑体 CN Regular" panose="020B0500000000000000" charset="-122"/>
              </a:endParaRPr>
            </a:p>
          </p:txBody>
        </p:sp>
        <p:sp>
          <p:nvSpPr>
            <p:cNvPr id="160" name="文本框 159"/>
            <p:cNvSpPr txBox="1"/>
            <p:nvPr/>
          </p:nvSpPr>
          <p:spPr>
            <a:xfrm>
              <a:off x="1114922" y="3325909"/>
              <a:ext cx="1889864" cy="400110"/>
            </a:xfrm>
            <a:prstGeom prst="rect">
              <a:avLst/>
            </a:prstGeom>
            <a:noFill/>
          </p:spPr>
          <p:txBody>
            <a:bodyPr wrap="square">
              <a:spAutoFit/>
            </a:bodyPr>
            <a:lstStyle/>
            <a:p>
              <a:r>
                <a:rPr lang="zh-CN" altLang="zh-CN" sz="2000" b="1" kern="100">
                  <a:solidFill>
                    <a:srgbClr val="C00000"/>
                  </a:solidFill>
                  <a:effectLst/>
                  <a:latin typeface="思源黑体 CN Regular" panose="020B0500000000000000" charset="-122"/>
                  <a:ea typeface="思源黑体 CN Regular" panose="020B0500000000000000" charset="-122"/>
                  <a:cs typeface="仿宋_GB2312"/>
                </a:rPr>
                <a:t>能力作风建设</a:t>
              </a:r>
              <a:endParaRPr lang="zh-CN" altLang="en-US" sz="2000" b="1">
                <a:solidFill>
                  <a:srgbClr val="C00000"/>
                </a:solidFill>
                <a:latin typeface="思源黑体 CN Regular" panose="020B0500000000000000" charset="-122"/>
                <a:ea typeface="思源黑体 CN Regular" panose="020B0500000000000000" charset="-122"/>
              </a:endParaRPr>
            </a:p>
          </p:txBody>
        </p:sp>
        <p:sp>
          <p:nvSpPr>
            <p:cNvPr id="161" name="矩形 160"/>
            <p:cNvSpPr/>
            <p:nvPr/>
          </p:nvSpPr>
          <p:spPr>
            <a:xfrm flipV="1">
              <a:off x="1189996" y="3594872"/>
              <a:ext cx="1551184" cy="12638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grpSp>
      <p:grpSp>
        <p:nvGrpSpPr>
          <p:cNvPr id="10" name="组合 9"/>
          <p:cNvGrpSpPr/>
          <p:nvPr/>
        </p:nvGrpSpPr>
        <p:grpSpPr>
          <a:xfrm>
            <a:off x="4047631" y="3353725"/>
            <a:ext cx="3569322" cy="1517448"/>
            <a:chOff x="4047631" y="3353725"/>
            <a:chExt cx="3569322" cy="1517448"/>
          </a:xfrm>
        </p:grpSpPr>
        <p:sp>
          <p:nvSpPr>
            <p:cNvPr id="163" name="文本框 162"/>
            <p:cNvSpPr txBox="1"/>
            <p:nvPr/>
          </p:nvSpPr>
          <p:spPr>
            <a:xfrm>
              <a:off x="4048211" y="3917450"/>
              <a:ext cx="3568742" cy="953723"/>
            </a:xfrm>
            <a:prstGeom prst="rect">
              <a:avLst/>
            </a:prstGeom>
            <a:noFill/>
          </p:spPr>
          <p:txBody>
            <a:bodyPr wrap="square">
              <a:spAutoFit/>
            </a:bodyPr>
            <a:lstStyle/>
            <a:p>
              <a:pPr>
                <a:lnSpc>
                  <a:spcPct val="120000"/>
                </a:lnSpc>
              </a:pPr>
              <a:r>
                <a:rPr lang="zh-CN" altLang="en-US" sz="1600" kern="100">
                  <a:effectLst/>
                  <a:latin typeface="思源黑体 CN Regular" panose="020B0500000000000000" charset="-122"/>
                  <a:ea typeface="思源黑体 CN Regular" panose="020B0500000000000000" charset="-122"/>
                  <a:cs typeface="仿宋_GB2312"/>
                </a:rPr>
                <a:t>围绕公司方案、台账内容，每月按时统筹全公司各部门及各单位的工作开展内容并形成月报、清单及台账</a:t>
              </a:r>
              <a:endParaRPr lang="zh-CN" altLang="en-US" sz="1600">
                <a:latin typeface="思源黑体 CN Regular" panose="020B0500000000000000" charset="-122"/>
                <a:ea typeface="思源黑体 CN Regular" panose="020B0500000000000000" charset="-122"/>
              </a:endParaRPr>
            </a:p>
          </p:txBody>
        </p:sp>
        <p:sp>
          <p:nvSpPr>
            <p:cNvPr id="164" name="文本框 163"/>
            <p:cNvSpPr txBox="1"/>
            <p:nvPr/>
          </p:nvSpPr>
          <p:spPr>
            <a:xfrm>
              <a:off x="4047631" y="3353725"/>
              <a:ext cx="1959627" cy="400110"/>
            </a:xfrm>
            <a:prstGeom prst="rect">
              <a:avLst/>
            </a:prstGeom>
            <a:noFill/>
          </p:spPr>
          <p:txBody>
            <a:bodyPr wrap="square">
              <a:spAutoFit/>
            </a:bodyPr>
            <a:lstStyle/>
            <a:p>
              <a:r>
                <a:rPr lang="zh-CN" altLang="en-US" sz="2000" b="1" kern="100">
                  <a:solidFill>
                    <a:srgbClr val="C00000"/>
                  </a:solidFill>
                  <a:latin typeface="思源黑体 CN Regular" panose="020B0500000000000000" charset="-122"/>
                  <a:ea typeface="思源黑体 CN Regular" panose="020B0500000000000000" charset="-122"/>
                </a:rPr>
                <a:t>工作复盘总结</a:t>
              </a:r>
              <a:endParaRPr lang="zh-CN" altLang="en-US" sz="2000" b="1">
                <a:solidFill>
                  <a:srgbClr val="C00000"/>
                </a:solidFill>
                <a:latin typeface="思源黑体 CN Regular" panose="020B0500000000000000" charset="-122"/>
                <a:ea typeface="思源黑体 CN Regular" panose="020B0500000000000000" charset="-122"/>
              </a:endParaRPr>
            </a:p>
          </p:txBody>
        </p:sp>
        <p:sp>
          <p:nvSpPr>
            <p:cNvPr id="165" name="矩形 164"/>
            <p:cNvSpPr/>
            <p:nvPr/>
          </p:nvSpPr>
          <p:spPr>
            <a:xfrm flipV="1">
              <a:off x="4122706" y="3622688"/>
              <a:ext cx="1551184" cy="12638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grpSp>
      <p:grpSp>
        <p:nvGrpSpPr>
          <p:cNvPr id="166" name="组合 165"/>
          <p:cNvGrpSpPr/>
          <p:nvPr/>
        </p:nvGrpSpPr>
        <p:grpSpPr>
          <a:xfrm>
            <a:off x="7924652" y="3376069"/>
            <a:ext cx="3296191" cy="1517448"/>
            <a:chOff x="4047632" y="3353725"/>
            <a:chExt cx="3296191" cy="1517448"/>
          </a:xfrm>
        </p:grpSpPr>
        <p:sp>
          <p:nvSpPr>
            <p:cNvPr id="167" name="文本框 166"/>
            <p:cNvSpPr txBox="1"/>
            <p:nvPr/>
          </p:nvSpPr>
          <p:spPr>
            <a:xfrm>
              <a:off x="4048211" y="3917450"/>
              <a:ext cx="3295612" cy="953723"/>
            </a:xfrm>
            <a:prstGeom prst="rect">
              <a:avLst/>
            </a:prstGeom>
            <a:noFill/>
          </p:spPr>
          <p:txBody>
            <a:bodyPr wrap="square">
              <a:spAutoFit/>
            </a:bodyPr>
            <a:lstStyle/>
            <a:p>
              <a:pPr>
                <a:lnSpc>
                  <a:spcPct val="120000"/>
                </a:lnSpc>
              </a:pPr>
              <a:r>
                <a:rPr lang="zh-CN" altLang="en-US" sz="1600" kern="100">
                  <a:effectLst/>
                  <a:latin typeface="思源黑体 CN Regular" panose="020B0500000000000000" charset="-122"/>
                  <a:ea typeface="思源黑体 CN Regular" panose="020B0500000000000000" charset="-122"/>
                  <a:cs typeface="仿宋_GB2312"/>
                </a:rPr>
                <a:t>每月推进会会议纪要、会议记录和集团月下发的工作要点要求合并完成上报</a:t>
              </a:r>
              <a:endParaRPr lang="zh-CN" altLang="en-US" sz="1600" kern="100">
                <a:effectLst/>
                <a:latin typeface="思源黑体 CN Regular" panose="020B0500000000000000" charset="-122"/>
                <a:ea typeface="思源黑体 CN Regular" panose="020B0500000000000000" charset="-122"/>
                <a:cs typeface="仿宋_GB2312"/>
              </a:endParaRPr>
            </a:p>
          </p:txBody>
        </p:sp>
        <p:sp>
          <p:nvSpPr>
            <p:cNvPr id="168" name="文本框 167"/>
            <p:cNvSpPr txBox="1"/>
            <p:nvPr/>
          </p:nvSpPr>
          <p:spPr>
            <a:xfrm>
              <a:off x="4047632" y="3353725"/>
              <a:ext cx="2097172" cy="400110"/>
            </a:xfrm>
            <a:prstGeom prst="rect">
              <a:avLst/>
            </a:prstGeom>
            <a:noFill/>
          </p:spPr>
          <p:txBody>
            <a:bodyPr wrap="square">
              <a:spAutoFit/>
            </a:bodyPr>
            <a:lstStyle/>
            <a:p>
              <a:r>
                <a:rPr lang="zh-CN" altLang="en-US" sz="2000" b="1" kern="100">
                  <a:solidFill>
                    <a:srgbClr val="C00000"/>
                  </a:solidFill>
                  <a:latin typeface="思源黑体 CN Regular" panose="020B0500000000000000" charset="-122"/>
                  <a:ea typeface="思源黑体 CN Regular" panose="020B0500000000000000" charset="-122"/>
                </a:rPr>
                <a:t>工作推进及上报</a:t>
              </a:r>
              <a:endParaRPr lang="zh-CN" altLang="en-US" sz="2000" b="1">
                <a:solidFill>
                  <a:srgbClr val="C00000"/>
                </a:solidFill>
                <a:latin typeface="思源黑体 CN Regular" panose="020B0500000000000000" charset="-122"/>
                <a:ea typeface="思源黑体 CN Regular" panose="020B0500000000000000" charset="-122"/>
              </a:endParaRPr>
            </a:p>
          </p:txBody>
        </p:sp>
        <p:sp>
          <p:nvSpPr>
            <p:cNvPr id="169" name="矩形 168"/>
            <p:cNvSpPr/>
            <p:nvPr/>
          </p:nvSpPr>
          <p:spPr>
            <a:xfrm flipV="1">
              <a:off x="4122705" y="3622687"/>
              <a:ext cx="1809167" cy="13114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grpSp>
      <p:grpSp>
        <p:nvGrpSpPr>
          <p:cNvPr id="48" name="组合 47"/>
          <p:cNvGrpSpPr/>
          <p:nvPr/>
        </p:nvGrpSpPr>
        <p:grpSpPr>
          <a:xfrm>
            <a:off x="0" y="331315"/>
            <a:ext cx="11996928" cy="461665"/>
            <a:chOff x="0" y="331315"/>
            <a:chExt cx="11996928" cy="461665"/>
          </a:xfrm>
        </p:grpSpPr>
        <p:sp>
          <p:nvSpPr>
            <p:cNvPr id="49" name="矩形 48"/>
            <p:cNvSpPr/>
            <p:nvPr/>
          </p:nvSpPr>
          <p:spPr>
            <a:xfrm>
              <a:off x="0" y="386866"/>
              <a:ext cx="157655" cy="364954"/>
            </a:xfrm>
            <a:prstGeom prst="rect">
              <a:avLst/>
            </a:prstGeom>
            <a:gradFill flip="none" rotWithShape="1">
              <a:gsLst>
                <a:gs pos="0">
                  <a:srgbClr val="FF0F0F"/>
                </a:gs>
                <a:gs pos="70000">
                  <a:srgbClr val="C00000"/>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sp>
          <p:nvSpPr>
            <p:cNvPr id="50" name="文本框 49"/>
            <p:cNvSpPr txBox="1"/>
            <p:nvPr/>
          </p:nvSpPr>
          <p:spPr>
            <a:xfrm>
              <a:off x="241299" y="331315"/>
              <a:ext cx="11755629" cy="461665"/>
            </a:xfrm>
            <a:prstGeom prst="rect">
              <a:avLst/>
            </a:prstGeom>
            <a:noFill/>
          </p:spPr>
          <p:txBody>
            <a:bodyPr wrap="square" rtlCol="0">
              <a:spAutoFit/>
            </a:bodyPr>
            <a:lstStyle/>
            <a:p>
              <a:r>
                <a:rPr lang="zh-CN" altLang="en-US" sz="2400" b="1">
                  <a:solidFill>
                    <a:schemeClr val="bg2">
                      <a:lumMod val="10000"/>
                    </a:schemeClr>
                  </a:solidFill>
                  <a:latin typeface="思源宋体 CN Heavy" panose="02020900000000000000" pitchFamily="18" charset="-122"/>
                  <a:ea typeface="思源宋体 CN Heavy" panose="02020900000000000000" pitchFamily="18" charset="-122"/>
                  <a:sym typeface="微软雅黑" panose="020B0503020204020204" pitchFamily="34" charset="-122"/>
                </a:rPr>
                <a:t>扎实推动宣传思想和意识形态工作再上新台阶</a:t>
              </a:r>
              <a:endParaRPr lang="zh-CN" altLang="en-US" sz="2400" b="1">
                <a:solidFill>
                  <a:schemeClr val="bg2">
                    <a:lumMod val="10000"/>
                  </a:schemeClr>
                </a:solidFill>
                <a:latin typeface="思源宋体 CN Heavy" panose="02020900000000000000" pitchFamily="18" charset="-122"/>
                <a:ea typeface="思源宋体 CN Heavy" panose="02020900000000000000" pitchFamily="18" charset="-122"/>
                <a:sym typeface="微软雅黑" panose="020B0503020204020204" pitchFamily="34"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形状 63"/>
          <p:cNvSpPr/>
          <p:nvPr>
            <p:custDataLst>
              <p:tags r:id="rId1"/>
            </p:custDataLst>
          </p:nvPr>
        </p:nvSpPr>
        <p:spPr>
          <a:xfrm>
            <a:off x="0" y="6197600"/>
            <a:ext cx="12192000" cy="660399"/>
          </a:xfrm>
          <a:custGeom>
            <a:avLst/>
            <a:gdLst>
              <a:gd name="connsiteX0" fmla="*/ 0 w 12192000"/>
              <a:gd name="connsiteY0" fmla="*/ 0 h 2334994"/>
              <a:gd name="connsiteX1" fmla="*/ 196546 w 12192000"/>
              <a:gd name="connsiteY1" fmla="*/ 103605 h 2334994"/>
              <a:gd name="connsiteX2" fmla="*/ 6096001 w 12192000"/>
              <a:gd name="connsiteY2" fmla="*/ 1331695 h 2334994"/>
              <a:gd name="connsiteX3" fmla="*/ 11995457 w 12192000"/>
              <a:gd name="connsiteY3" fmla="*/ 103605 h 2334994"/>
              <a:gd name="connsiteX4" fmla="*/ 12192000 w 12192000"/>
              <a:gd name="connsiteY4" fmla="*/ 1 h 2334994"/>
              <a:gd name="connsiteX5" fmla="*/ 12192000 w 12192000"/>
              <a:gd name="connsiteY5" fmla="*/ 2334994 h 2334994"/>
              <a:gd name="connsiteX6" fmla="*/ 0 w 12192000"/>
              <a:gd name="connsiteY6" fmla="*/ 2334994 h 233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34994">
                <a:moveTo>
                  <a:pt x="0" y="0"/>
                </a:moveTo>
                <a:lnTo>
                  <a:pt x="196546" y="103605"/>
                </a:lnTo>
                <a:cubicBezTo>
                  <a:pt x="1706348" y="862382"/>
                  <a:pt x="3792121" y="1331695"/>
                  <a:pt x="6096001" y="1331695"/>
                </a:cubicBezTo>
                <a:cubicBezTo>
                  <a:pt x="8399882" y="1331695"/>
                  <a:pt x="10485654" y="862382"/>
                  <a:pt x="11995457" y="103605"/>
                </a:cubicBezTo>
                <a:lnTo>
                  <a:pt x="12192000" y="1"/>
                </a:lnTo>
                <a:lnTo>
                  <a:pt x="12192000" y="2334994"/>
                </a:lnTo>
                <a:lnTo>
                  <a:pt x="0" y="2334994"/>
                </a:lnTo>
                <a:close/>
              </a:path>
            </a:pathLst>
          </a:custGeom>
          <a:solidFill>
            <a:srgbClr val="B82325"/>
          </a:solidFill>
          <a:ln>
            <a:noFill/>
          </a:ln>
          <a:effectLst>
            <a:outerShdw blurRad="279400" dist="127000" dir="4560000" sx="98000" sy="98000" algn="tl" rotWithShape="0">
              <a:srgbClr val="86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grpSp>
        <p:nvGrpSpPr>
          <p:cNvPr id="52" name="组合 51"/>
          <p:cNvGrpSpPr/>
          <p:nvPr/>
        </p:nvGrpSpPr>
        <p:grpSpPr>
          <a:xfrm>
            <a:off x="1518364" y="1181293"/>
            <a:ext cx="8613648" cy="660397"/>
            <a:chOff x="914400" y="2023130"/>
            <a:chExt cx="4037034" cy="660397"/>
          </a:xfrm>
        </p:grpSpPr>
        <p:sp>
          <p:nvSpPr>
            <p:cNvPr id="53" name="任意多边形: 形状 35"/>
            <p:cNvSpPr/>
            <p:nvPr>
              <p:custDataLst>
                <p:tags r:id="rId2"/>
              </p:custDataLst>
            </p:nvPr>
          </p:nvSpPr>
          <p:spPr>
            <a:xfrm flipV="1">
              <a:off x="914400" y="2023130"/>
              <a:ext cx="4037034" cy="660397"/>
            </a:xfrm>
            <a:custGeom>
              <a:avLst/>
              <a:gdLst>
                <a:gd name="connsiteX0" fmla="*/ 0 w 4359783"/>
                <a:gd name="connsiteY0" fmla="*/ 1578245 h 1578245"/>
                <a:gd name="connsiteX1" fmla="*/ 4359783 w 4359783"/>
                <a:gd name="connsiteY1" fmla="*/ 1578245 h 1578245"/>
                <a:gd name="connsiteX2" fmla="*/ 4359783 w 4359783"/>
                <a:gd name="connsiteY2" fmla="*/ 419101 h 1578245"/>
                <a:gd name="connsiteX3" fmla="*/ 4127949 w 4359783"/>
                <a:gd name="connsiteY3" fmla="*/ 187267 h 1578245"/>
                <a:gd name="connsiteX4" fmla="*/ 752761 w 4359783"/>
                <a:gd name="connsiteY4" fmla="*/ 187267 h 1578245"/>
                <a:gd name="connsiteX5" fmla="*/ 625815 w 4359783"/>
                <a:gd name="connsiteY5" fmla="*/ 0 h 1578245"/>
                <a:gd name="connsiteX6" fmla="*/ 605403 w 4359783"/>
                <a:gd name="connsiteY6" fmla="*/ 187267 h 1578245"/>
                <a:gd name="connsiteX7" fmla="*/ 0 w 4359783"/>
                <a:gd name="connsiteY7" fmla="*/ 187267 h 15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783" h="1578245">
                  <a:moveTo>
                    <a:pt x="0" y="1578245"/>
                  </a:moveTo>
                  <a:lnTo>
                    <a:pt x="4359783" y="1578245"/>
                  </a:lnTo>
                  <a:lnTo>
                    <a:pt x="4359783" y="419101"/>
                  </a:lnTo>
                  <a:lnTo>
                    <a:pt x="4127949" y="187267"/>
                  </a:lnTo>
                  <a:lnTo>
                    <a:pt x="752761" y="187267"/>
                  </a:lnTo>
                  <a:lnTo>
                    <a:pt x="625815" y="0"/>
                  </a:lnTo>
                  <a:lnTo>
                    <a:pt x="605403" y="187267"/>
                  </a:lnTo>
                  <a:lnTo>
                    <a:pt x="0" y="187267"/>
                  </a:lnTo>
                  <a:close/>
                </a:path>
              </a:pathLst>
            </a:custGeom>
            <a:solidFill>
              <a:schemeClr val="bg1"/>
            </a:solidFill>
            <a:ln>
              <a:solidFill>
                <a:srgbClr val="C00000"/>
              </a:solidFill>
            </a:ln>
            <a:effectLst>
              <a:outerShdw blurRad="520700" dist="38100" dir="2700000" sx="73000" sy="73000" algn="tl" rotWithShape="0">
                <a:srgbClr val="FF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solidFill>
                    <a:srgbClr val="C00000"/>
                  </a:solidFill>
                </a:ln>
                <a:solidFill>
                  <a:srgbClr val="C00000"/>
                </a:solidFill>
                <a:latin typeface="思源黑体 CN Regular" panose="020B0500000000000000" charset="-122"/>
                <a:ea typeface="思源黑体 CN Regular" panose="020B0500000000000000" charset="-122"/>
              </a:endParaRPr>
            </a:p>
          </p:txBody>
        </p:sp>
        <p:sp>
          <p:nvSpPr>
            <p:cNvPr id="54" name="文本框 53"/>
            <p:cNvSpPr txBox="1"/>
            <p:nvPr>
              <p:custDataLst>
                <p:tags r:id="rId3"/>
              </p:custDataLst>
            </p:nvPr>
          </p:nvSpPr>
          <p:spPr>
            <a:xfrm>
              <a:off x="1065839" y="2082794"/>
              <a:ext cx="3734156" cy="456565"/>
            </a:xfrm>
            <a:prstGeom prst="rect">
              <a:avLst/>
            </a:prstGeom>
            <a:noFill/>
          </p:spPr>
          <p:txBody>
            <a:bodyPr wrap="square">
              <a:spAutoFit/>
            </a:bodyPr>
            <a:lstStyle/>
            <a:p>
              <a:pPr indent="406400">
                <a:lnSpc>
                  <a:spcPts val="2850"/>
                </a:lnSpc>
              </a:pPr>
              <a:r>
                <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以“科技赋能”为核心，做“胸怀大局”表率</a:t>
              </a:r>
              <a:endPar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
        <p:nvSpPr>
          <p:cNvPr id="55" name="文本框 54"/>
          <p:cNvSpPr txBox="1"/>
          <p:nvPr>
            <p:custDataLst>
              <p:tags r:id="rId4"/>
            </p:custDataLst>
          </p:nvPr>
        </p:nvSpPr>
        <p:spPr>
          <a:xfrm>
            <a:off x="954206" y="2013850"/>
            <a:ext cx="10731825" cy="368300"/>
          </a:xfrm>
          <a:prstGeom prst="rect">
            <a:avLst/>
          </a:prstGeom>
          <a:noFill/>
        </p:spPr>
        <p:txBody>
          <a:bodyPr wrap="square">
            <a:spAutoFit/>
          </a:bodyPr>
          <a:lstStyle/>
          <a:p>
            <a:r>
              <a:rPr lang="zh-CN" sz="1800" b="1" kern="100">
                <a:effectLst/>
                <a:latin typeface="微软雅黑" panose="020B0503020204020204" pitchFamily="34" charset="-122"/>
                <a:ea typeface="微软雅黑" panose="020B0503020204020204" pitchFamily="34" charset="-122"/>
                <a:cs typeface="仿宋_GB2312"/>
              </a:rPr>
              <a:t>在马总、翟总的帮助指导下，全处人员团结一心、攻坚克难，实现了投资运营服务保障的质效双提升。</a:t>
            </a:r>
            <a:endParaRPr lang="zh-CN" sz="1800" b="1" kern="100">
              <a:effectLst/>
              <a:latin typeface="微软雅黑" panose="020B0503020204020204" pitchFamily="34" charset="-122"/>
              <a:ea typeface="微软雅黑" panose="020B0503020204020204" pitchFamily="34" charset="-122"/>
              <a:cs typeface="仿宋_GB2312"/>
            </a:endParaRPr>
          </a:p>
        </p:txBody>
      </p:sp>
      <p:grpSp>
        <p:nvGrpSpPr>
          <p:cNvPr id="59" name="组合 58"/>
          <p:cNvGrpSpPr/>
          <p:nvPr/>
        </p:nvGrpSpPr>
        <p:grpSpPr>
          <a:xfrm rot="0">
            <a:off x="739140" y="5648960"/>
            <a:ext cx="10840085" cy="645160"/>
            <a:chOff x="5783572" y="2213789"/>
            <a:chExt cx="9130987" cy="558221"/>
          </a:xfrm>
        </p:grpSpPr>
        <p:sp>
          <p:nvSpPr>
            <p:cNvPr id="60" name="矩形: 圆角 135"/>
            <p:cNvSpPr/>
            <p:nvPr>
              <p:custDataLst>
                <p:tags r:id="rId5"/>
              </p:custDataLst>
            </p:nvPr>
          </p:nvSpPr>
          <p:spPr>
            <a:xfrm>
              <a:off x="5783572" y="2213789"/>
              <a:ext cx="9130987" cy="530201"/>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61" name="文本框 60"/>
            <p:cNvSpPr txBox="1"/>
            <p:nvPr>
              <p:custDataLst>
                <p:tags r:id="rId6"/>
              </p:custDataLst>
            </p:nvPr>
          </p:nvSpPr>
          <p:spPr>
            <a:xfrm>
              <a:off x="6029829" y="2218184"/>
              <a:ext cx="8537053" cy="553826"/>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处室骨干员工获公司</a:t>
              </a:r>
              <a:r>
                <a:rPr lang="zh-CN" altLang="zh-CN" sz="1600" kern="100">
                  <a:solidFill>
                    <a:srgbClr val="C00000"/>
                  </a:solidFill>
                  <a:effectLst/>
                  <a:cs typeface="微软雅黑" panose="020B0503020204020204" pitchFamily="34" charset="-122"/>
                </a:rPr>
                <a:t>“示范型标兵”</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等殊荣</a:t>
              </a:r>
              <a:br>
                <a:rPr lang="zh-CN" altLang="en-US" sz="1600" b="0">
                  <a:gradFill>
                    <a:gsLst>
                      <a:gs pos="50000">
                        <a:schemeClr val="tx1"/>
                      </a:gs>
                      <a:gs pos="0">
                        <a:schemeClr val="tx1">
                          <a:lumMod val="25000"/>
                          <a:lumOff val="75000"/>
                        </a:schemeClr>
                      </a:gs>
                      <a:gs pos="100000">
                        <a:schemeClr val="tx1">
                          <a:lumMod val="85000"/>
                        </a:schemeClr>
                      </a:gs>
                    </a:gsLst>
                    <a:lin ang="5400000" scaled="1"/>
                  </a:gradFill>
                </a:rPr>
              </a:br>
              <a:r>
                <a:rPr lang="zh-CN" altLang="en-US" sz="1600" b="0">
                  <a:gradFill>
                    <a:gsLst>
                      <a:gs pos="50000">
                        <a:schemeClr val="tx1"/>
                      </a:gs>
                      <a:gs pos="0">
                        <a:schemeClr val="tx1">
                          <a:lumMod val="25000"/>
                          <a:lumOff val="75000"/>
                        </a:schemeClr>
                      </a:gs>
                      <a:gs pos="100000">
                        <a:schemeClr val="tx1">
                          <a:lumMod val="85000"/>
                        </a:schemeClr>
                      </a:gs>
                    </a:gsLst>
                    <a:lin ang="5400000" scaled="1"/>
                  </a:gradFill>
                  <a:sym typeface="+mn-ea"/>
                </a:rPr>
                <a:t>处室</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多人获</a:t>
              </a:r>
              <a:r>
                <a:rPr lang="zh-CN" altLang="zh-CN" sz="1600" kern="100">
                  <a:solidFill>
                    <a:srgbClr val="C00000"/>
                  </a:solidFill>
                  <a:effectLst/>
                  <a:cs typeface="微软雅黑" panose="020B0503020204020204" pitchFamily="34" charset="-122"/>
                </a:rPr>
                <a:t>工行、招行等托管行，国寿股份公司、公司职业年金部、投资中心</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等公司内外部致信感谢</a:t>
              </a:r>
              <a:endParaRPr lang="zh-CN" altLang="en-US" sz="1600" b="0">
                <a:gradFill>
                  <a:gsLst>
                    <a:gs pos="50000">
                      <a:schemeClr val="tx1"/>
                    </a:gs>
                    <a:gs pos="0">
                      <a:schemeClr val="tx1">
                        <a:lumMod val="25000"/>
                        <a:lumOff val="75000"/>
                      </a:schemeClr>
                    </a:gs>
                    <a:gs pos="100000">
                      <a:schemeClr val="tx1">
                        <a:lumMod val="85000"/>
                      </a:schemeClr>
                    </a:gs>
                  </a:gsLst>
                  <a:lin ang="5400000" scaled="1"/>
                </a:gradFill>
              </a:endParaRPr>
            </a:p>
          </p:txBody>
        </p:sp>
      </p:grpSp>
      <p:sp>
        <p:nvSpPr>
          <p:cNvPr id="92" name="文本框 91"/>
          <p:cNvSpPr txBox="1"/>
          <p:nvPr>
            <p:custDataLst>
              <p:tags r:id="rId7"/>
            </p:custDataLst>
          </p:nvPr>
        </p:nvSpPr>
        <p:spPr>
          <a:xfrm>
            <a:off x="1098550" y="294429"/>
            <a:ext cx="1231900" cy="430530"/>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2023</a:t>
            </a: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a:t>
            </a:r>
            <a:endPar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6" name="矩形: 圆角 135"/>
          <p:cNvSpPr/>
          <p:nvPr>
            <p:custDataLst>
              <p:tags r:id="rId8"/>
            </p:custDataLst>
          </p:nvPr>
        </p:nvSpPr>
        <p:spPr>
          <a:xfrm>
            <a:off x="896545" y="2630170"/>
            <a:ext cx="4438800" cy="61277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grpSp>
        <p:nvGrpSpPr>
          <p:cNvPr id="99" name="组合 98"/>
          <p:cNvGrpSpPr/>
          <p:nvPr/>
        </p:nvGrpSpPr>
        <p:grpSpPr>
          <a:xfrm rot="0">
            <a:off x="895985" y="3554730"/>
            <a:ext cx="4439285" cy="887095"/>
            <a:chOff x="1824347" y="2786846"/>
            <a:chExt cx="3256347" cy="767555"/>
          </a:xfrm>
        </p:grpSpPr>
        <p:sp>
          <p:nvSpPr>
            <p:cNvPr id="100" name="矩形: 圆角 138"/>
            <p:cNvSpPr/>
            <p:nvPr>
              <p:custDataLst>
                <p:tags r:id="rId9"/>
              </p:custDataLst>
            </p:nvPr>
          </p:nvSpPr>
          <p:spPr>
            <a:xfrm>
              <a:off x="1824347" y="2786846"/>
              <a:ext cx="3256347" cy="76755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01" name="文本框 100"/>
            <p:cNvSpPr txBox="1"/>
            <p:nvPr>
              <p:custDataLst>
                <p:tags r:id="rId10"/>
              </p:custDataLst>
            </p:nvPr>
          </p:nvSpPr>
          <p:spPr>
            <a:xfrm>
              <a:off x="1869968" y="299016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None/>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投资运营智能平台获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pPr algn="ctr">
                <a:buClrTx/>
                <a:buSzTx/>
                <a:buNone/>
              </a:pPr>
              <a:r>
                <a:rPr lang="zh-CN" altLang="zh-CN" sz="1600" kern="100">
                  <a:solidFill>
                    <a:srgbClr val="C00000"/>
                  </a:solidFill>
                  <a:effectLst/>
                  <a:cs typeface="微软雅黑" panose="020B0503020204020204" pitchFamily="34" charset="-122"/>
                </a:rPr>
                <a:t>中国数字金融“科技赋能业务创新奖”</a:t>
              </a:r>
              <a:br>
                <a:rPr lang="zh-CN" altLang="zh-CN" sz="1600" kern="100">
                  <a:solidFill>
                    <a:srgbClr val="C00000"/>
                  </a:solidFill>
                  <a:effectLst/>
                  <a:cs typeface="微软雅黑" panose="020B0503020204020204" pitchFamily="34" charset="-122"/>
                </a:rPr>
              </a:br>
              <a:r>
                <a:rPr lang="zh-CN" altLang="zh-CN" sz="1600" kern="100">
                  <a:solidFill>
                    <a:srgbClr val="C00000"/>
                  </a:solidFill>
                  <a:effectLst/>
                  <a:cs typeface="微软雅黑" panose="020B0503020204020204" pitchFamily="34" charset="-122"/>
                </a:rPr>
                <a:t>参选集团“卓越服务奖”</a:t>
              </a:r>
              <a:endParaRPr lang="zh-CN" altLang="zh-CN" sz="1600" kern="100">
                <a:solidFill>
                  <a:srgbClr val="C00000"/>
                </a:solidFill>
                <a:effectLst/>
                <a:cs typeface="微软雅黑" panose="020B0503020204020204" pitchFamily="34" charset="-122"/>
              </a:endParaRPr>
            </a:p>
          </p:txBody>
        </p:sp>
      </p:grpSp>
      <p:sp>
        <p:nvSpPr>
          <p:cNvPr id="107" name="矩形: 圆角 135"/>
          <p:cNvSpPr/>
          <p:nvPr>
            <p:custDataLst>
              <p:tags r:id="rId11"/>
            </p:custDataLst>
          </p:nvPr>
        </p:nvSpPr>
        <p:spPr>
          <a:xfrm>
            <a:off x="895985" y="4724400"/>
            <a:ext cx="4438800" cy="612140"/>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11" name="矩形: 圆角 138"/>
          <p:cNvSpPr/>
          <p:nvPr>
            <p:custDataLst>
              <p:tags r:id="rId12"/>
            </p:custDataLst>
          </p:nvPr>
        </p:nvSpPr>
        <p:spPr>
          <a:xfrm>
            <a:off x="6901030" y="4721225"/>
            <a:ext cx="4438800" cy="61277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pic>
        <p:nvPicPr>
          <p:cNvPr id="541" name="图片 540" descr="C:\Users\Administrator.DESKTOP-8BQ5N27\Downloads\微信图片_20230920174213.jpg微信图片_20230920174213"/>
          <p:cNvPicPr>
            <a:picLocks noChangeAspect="1"/>
          </p:cNvPicPr>
          <p:nvPr>
            <p:custDataLst>
              <p:tags r:id="rId13"/>
            </p:custDataLst>
          </p:nvPr>
        </p:nvPicPr>
        <p:blipFill>
          <a:blip r:embed="rId14"/>
          <a:srcRect t="20611" b="20611"/>
          <a:stretch>
            <a:fillRect/>
          </a:stretch>
        </p:blipFill>
        <p:spPr>
          <a:xfrm>
            <a:off x="8949690" y="2527935"/>
            <a:ext cx="2464435" cy="17684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1" name="图片 120"/>
          <p:cNvPicPr>
            <a:picLocks noChangeAspect="1"/>
          </p:cNvPicPr>
          <p:nvPr>
            <p:custDataLst>
              <p:tags r:id="rId15"/>
            </p:custDataLst>
          </p:nvPr>
        </p:nvPicPr>
        <p:blipFill rotWithShape="1">
          <a:blip r:embed="rId16" cstate="print">
            <a:extLst>
              <a:ext uri="{28A0092B-C50C-407E-A947-70E740481C1C}">
                <a14:useLocalDpi xmlns:a14="http://schemas.microsoft.com/office/drawing/2010/main" val="0"/>
              </a:ext>
            </a:extLst>
          </a:blip>
          <a:srcRect l="8126" t="2853" r="9853" b="19337"/>
          <a:stretch>
            <a:fillRect/>
          </a:stretch>
        </p:blipFill>
        <p:spPr>
          <a:xfrm>
            <a:off x="6036945" y="2534920"/>
            <a:ext cx="2491105" cy="17716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p:cNvSpPr txBox="1"/>
          <p:nvPr>
            <p:custDataLst>
              <p:tags r:id="rId17"/>
            </p:custDataLst>
          </p:nvPr>
        </p:nvSpPr>
        <p:spPr>
          <a:xfrm>
            <a:off x="950595" y="2635249"/>
            <a:ext cx="4330700" cy="640081"/>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中债成员业务发展质量评价中</a:t>
            </a:r>
            <a:r>
              <a:rPr lang="zh-CN" altLang="en-US" sz="1600" b="0">
                <a:gradFill>
                  <a:gsLst>
                    <a:gs pos="50000">
                      <a:schemeClr val="tx1"/>
                    </a:gs>
                    <a:gs pos="0">
                      <a:schemeClr val="tx1">
                        <a:lumMod val="25000"/>
                        <a:lumOff val="75000"/>
                      </a:schemeClr>
                    </a:gs>
                    <a:gs pos="100000">
                      <a:schemeClr val="tx1">
                        <a:lumMod val="85000"/>
                      </a:schemeClr>
                    </a:gs>
                  </a:gsLst>
                  <a:lin ang="5400000" scaled="1"/>
                </a:gradFill>
                <a:sym typeface="+mn-ea"/>
              </a:rPr>
              <a:t>获</a:t>
            </a:r>
            <a:endParaRPr lang="zh-CN" altLang="en-US" sz="1600" b="0">
              <a:gradFill>
                <a:gsLst>
                  <a:gs pos="50000">
                    <a:schemeClr val="tx1"/>
                  </a:gs>
                  <a:gs pos="0">
                    <a:schemeClr val="tx1">
                      <a:lumMod val="25000"/>
                      <a:lumOff val="75000"/>
                    </a:schemeClr>
                  </a:gs>
                  <a:gs pos="100000">
                    <a:schemeClr val="tx1">
                      <a:lumMod val="85000"/>
                    </a:schemeClr>
                  </a:gs>
                </a:gsLst>
                <a:lin ang="5400000" scaled="1"/>
              </a:gradFill>
            </a:endParaRPr>
          </a:p>
          <a:p>
            <a:r>
              <a:rPr lang="zh-CN" altLang="zh-CN" sz="1600" kern="100">
                <a:solidFill>
                  <a:srgbClr val="C00000"/>
                </a:solidFill>
                <a:effectLst/>
                <a:cs typeface="微软雅黑" panose="020B0503020204020204" pitchFamily="34" charset="-122"/>
              </a:rPr>
              <a:t>“债券业务锐意进取机构”（资产管理业务）</a:t>
            </a:r>
            <a:endParaRPr lang="zh-CN" altLang="zh-CN" sz="1600" kern="100">
              <a:solidFill>
                <a:srgbClr val="C00000"/>
              </a:solidFill>
              <a:effectLst/>
              <a:cs typeface="微软雅黑" panose="020B0503020204020204" pitchFamily="34" charset="-122"/>
            </a:endParaRPr>
          </a:p>
        </p:txBody>
      </p:sp>
      <p:sp>
        <p:nvSpPr>
          <p:cNvPr id="4" name="文本框 3"/>
          <p:cNvSpPr txBox="1"/>
          <p:nvPr>
            <p:custDataLst>
              <p:tags r:id="rId18"/>
            </p:custDataLst>
          </p:nvPr>
        </p:nvSpPr>
        <p:spPr>
          <a:xfrm>
            <a:off x="1159585" y="4729480"/>
            <a:ext cx="3911600" cy="640080"/>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牵头参加公司第二届经典服务案例大赛</a:t>
            </a:r>
            <a:br>
              <a:rPr lang="zh-CN" altLang="en-US" sz="1600"/>
            </a:br>
            <a:r>
              <a:rPr lang="zh-CN" altLang="zh-CN" sz="1600" kern="100">
                <a:solidFill>
                  <a:srgbClr val="C00000"/>
                </a:solidFill>
                <a:effectLst/>
                <a:cs typeface="微软雅黑" panose="020B0503020204020204" pitchFamily="34" charset="-122"/>
              </a:rPr>
              <a:t>获二等奖</a:t>
            </a:r>
            <a:endParaRPr lang="zh-CN" altLang="zh-CN" sz="1600" kern="100">
              <a:solidFill>
                <a:srgbClr val="C00000"/>
              </a:solidFill>
              <a:effectLst/>
              <a:cs typeface="微软雅黑" panose="020B0503020204020204" pitchFamily="34" charset="-122"/>
            </a:endParaRPr>
          </a:p>
        </p:txBody>
      </p:sp>
      <p:sp>
        <p:nvSpPr>
          <p:cNvPr id="5" name="文本框 4"/>
          <p:cNvSpPr txBox="1"/>
          <p:nvPr>
            <p:custDataLst>
              <p:tags r:id="rId19"/>
            </p:custDataLst>
          </p:nvPr>
        </p:nvSpPr>
        <p:spPr>
          <a:xfrm>
            <a:off x="7024782" y="4826070"/>
            <a:ext cx="4315048" cy="431028"/>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牵头参加中国人寿第三届短视频大赛</a:t>
            </a:r>
            <a:endParaRPr lang="zh-CN" altLang="en-US" sz="1600" b="0"/>
          </a:p>
          <a:p>
            <a:pPr algn="ctr">
              <a:buClrTx/>
              <a:buSzTx/>
              <a:buFontTx/>
            </a:pPr>
            <a:r>
              <a:rPr lang="zh-CN" altLang="zh-CN" sz="1600" kern="100">
                <a:solidFill>
                  <a:srgbClr val="C00000"/>
                </a:solidFill>
                <a:effectLst/>
                <a:cs typeface="微软雅黑" panose="020B0503020204020204" pitchFamily="34" charset="-122"/>
              </a:rPr>
              <a:t>获最具创意奖</a:t>
            </a:r>
            <a:endParaRPr lang="zh-CN" altLang="zh-CN" sz="1600" kern="100">
              <a:solidFill>
                <a:srgbClr val="C00000"/>
              </a:solidFill>
              <a:effectLst/>
              <a:cs typeface="微软雅黑" panose="020B0503020204020204" pitchFamily="34" charset="-122"/>
            </a:endParaRPr>
          </a:p>
        </p:txBody>
      </p:sp>
      <p:pic>
        <p:nvPicPr>
          <p:cNvPr id="6" name="图片 5" descr="Billfish.cVDNIF"/>
          <p:cNvPicPr>
            <a:picLocks noGrp="1" noChangeAspect="1"/>
          </p:cNvPicPr>
          <p:nvPr isPhoto="1">
            <p:custDataLst>
              <p:tags r:id="rId20"/>
            </p:custDataLst>
          </p:nvPr>
        </p:nvPicPr>
        <p:blipFill>
          <a:blip r:embed="rId21" cstate="email">
            <a:lum/>
          </a:blip>
          <a:srcRect/>
          <a:stretch>
            <a:fillRect/>
          </a:stretch>
        </p:blipFill>
        <p:spPr>
          <a:xfrm>
            <a:off x="5351780" y="4000500"/>
            <a:ext cx="1488440" cy="1586865"/>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形状 63"/>
          <p:cNvSpPr/>
          <p:nvPr>
            <p:custDataLst>
              <p:tags r:id="rId1"/>
            </p:custDataLst>
          </p:nvPr>
        </p:nvSpPr>
        <p:spPr>
          <a:xfrm>
            <a:off x="0" y="6197600"/>
            <a:ext cx="12192000" cy="660399"/>
          </a:xfrm>
          <a:custGeom>
            <a:avLst/>
            <a:gdLst>
              <a:gd name="connsiteX0" fmla="*/ 0 w 12192000"/>
              <a:gd name="connsiteY0" fmla="*/ 0 h 2334994"/>
              <a:gd name="connsiteX1" fmla="*/ 196546 w 12192000"/>
              <a:gd name="connsiteY1" fmla="*/ 103605 h 2334994"/>
              <a:gd name="connsiteX2" fmla="*/ 6096001 w 12192000"/>
              <a:gd name="connsiteY2" fmla="*/ 1331695 h 2334994"/>
              <a:gd name="connsiteX3" fmla="*/ 11995457 w 12192000"/>
              <a:gd name="connsiteY3" fmla="*/ 103605 h 2334994"/>
              <a:gd name="connsiteX4" fmla="*/ 12192000 w 12192000"/>
              <a:gd name="connsiteY4" fmla="*/ 1 h 2334994"/>
              <a:gd name="connsiteX5" fmla="*/ 12192000 w 12192000"/>
              <a:gd name="connsiteY5" fmla="*/ 2334994 h 2334994"/>
              <a:gd name="connsiteX6" fmla="*/ 0 w 12192000"/>
              <a:gd name="connsiteY6" fmla="*/ 2334994 h 233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34994">
                <a:moveTo>
                  <a:pt x="0" y="0"/>
                </a:moveTo>
                <a:lnTo>
                  <a:pt x="196546" y="103605"/>
                </a:lnTo>
                <a:cubicBezTo>
                  <a:pt x="1706348" y="862382"/>
                  <a:pt x="3792121" y="1331695"/>
                  <a:pt x="6096001" y="1331695"/>
                </a:cubicBezTo>
                <a:cubicBezTo>
                  <a:pt x="8399882" y="1331695"/>
                  <a:pt x="10485654" y="862382"/>
                  <a:pt x="11995457" y="103605"/>
                </a:cubicBezTo>
                <a:lnTo>
                  <a:pt x="12192000" y="1"/>
                </a:lnTo>
                <a:lnTo>
                  <a:pt x="12192000" y="2334994"/>
                </a:lnTo>
                <a:lnTo>
                  <a:pt x="0" y="2334994"/>
                </a:lnTo>
                <a:close/>
              </a:path>
            </a:pathLst>
          </a:custGeom>
          <a:solidFill>
            <a:srgbClr val="B82325"/>
          </a:solidFill>
          <a:ln>
            <a:noFill/>
          </a:ln>
          <a:effectLst>
            <a:outerShdw blurRad="279400" dist="127000" dir="4560000" sx="98000" sy="98000" algn="tl" rotWithShape="0">
              <a:srgbClr val="86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grpSp>
        <p:nvGrpSpPr>
          <p:cNvPr id="52" name="组合 51"/>
          <p:cNvGrpSpPr/>
          <p:nvPr/>
        </p:nvGrpSpPr>
        <p:grpSpPr>
          <a:xfrm>
            <a:off x="1518364" y="1181293"/>
            <a:ext cx="8613648" cy="660397"/>
            <a:chOff x="914400" y="2023130"/>
            <a:chExt cx="4037034" cy="660397"/>
          </a:xfrm>
        </p:grpSpPr>
        <p:sp>
          <p:nvSpPr>
            <p:cNvPr id="53" name="任意多边形: 形状 35"/>
            <p:cNvSpPr/>
            <p:nvPr>
              <p:custDataLst>
                <p:tags r:id="rId2"/>
              </p:custDataLst>
            </p:nvPr>
          </p:nvSpPr>
          <p:spPr>
            <a:xfrm flipV="1">
              <a:off x="914400" y="2023130"/>
              <a:ext cx="4037034" cy="660397"/>
            </a:xfrm>
            <a:custGeom>
              <a:avLst/>
              <a:gdLst>
                <a:gd name="connsiteX0" fmla="*/ 0 w 4359783"/>
                <a:gd name="connsiteY0" fmla="*/ 1578245 h 1578245"/>
                <a:gd name="connsiteX1" fmla="*/ 4359783 w 4359783"/>
                <a:gd name="connsiteY1" fmla="*/ 1578245 h 1578245"/>
                <a:gd name="connsiteX2" fmla="*/ 4359783 w 4359783"/>
                <a:gd name="connsiteY2" fmla="*/ 419101 h 1578245"/>
                <a:gd name="connsiteX3" fmla="*/ 4127949 w 4359783"/>
                <a:gd name="connsiteY3" fmla="*/ 187267 h 1578245"/>
                <a:gd name="connsiteX4" fmla="*/ 752761 w 4359783"/>
                <a:gd name="connsiteY4" fmla="*/ 187267 h 1578245"/>
                <a:gd name="connsiteX5" fmla="*/ 625815 w 4359783"/>
                <a:gd name="connsiteY5" fmla="*/ 0 h 1578245"/>
                <a:gd name="connsiteX6" fmla="*/ 605403 w 4359783"/>
                <a:gd name="connsiteY6" fmla="*/ 187267 h 1578245"/>
                <a:gd name="connsiteX7" fmla="*/ 0 w 4359783"/>
                <a:gd name="connsiteY7" fmla="*/ 187267 h 15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783" h="1578245">
                  <a:moveTo>
                    <a:pt x="0" y="1578245"/>
                  </a:moveTo>
                  <a:lnTo>
                    <a:pt x="4359783" y="1578245"/>
                  </a:lnTo>
                  <a:lnTo>
                    <a:pt x="4359783" y="419101"/>
                  </a:lnTo>
                  <a:lnTo>
                    <a:pt x="4127949" y="187267"/>
                  </a:lnTo>
                  <a:lnTo>
                    <a:pt x="752761" y="187267"/>
                  </a:lnTo>
                  <a:lnTo>
                    <a:pt x="625815" y="0"/>
                  </a:lnTo>
                  <a:lnTo>
                    <a:pt x="605403" y="187267"/>
                  </a:lnTo>
                  <a:lnTo>
                    <a:pt x="0" y="187267"/>
                  </a:lnTo>
                  <a:close/>
                </a:path>
              </a:pathLst>
            </a:custGeom>
            <a:solidFill>
              <a:schemeClr val="bg1"/>
            </a:solidFill>
            <a:ln>
              <a:solidFill>
                <a:srgbClr val="C00000"/>
              </a:solidFill>
            </a:ln>
            <a:effectLst>
              <a:outerShdw blurRad="520700" dist="38100" dir="2700000" sx="73000" sy="73000" algn="tl" rotWithShape="0">
                <a:srgbClr val="FF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solidFill>
                    <a:srgbClr val="C00000"/>
                  </a:solidFill>
                </a:ln>
                <a:solidFill>
                  <a:srgbClr val="C00000"/>
                </a:solidFill>
                <a:latin typeface="思源黑体 CN Regular" panose="020B0500000000000000" charset="-122"/>
                <a:ea typeface="思源黑体 CN Regular" panose="020B0500000000000000" charset="-122"/>
              </a:endParaRPr>
            </a:p>
          </p:txBody>
        </p:sp>
        <p:sp>
          <p:nvSpPr>
            <p:cNvPr id="54" name="文本框 53"/>
            <p:cNvSpPr txBox="1"/>
            <p:nvPr>
              <p:custDataLst>
                <p:tags r:id="rId3"/>
              </p:custDataLst>
            </p:nvPr>
          </p:nvSpPr>
          <p:spPr>
            <a:xfrm>
              <a:off x="1065839" y="2082794"/>
              <a:ext cx="3734156" cy="456565"/>
            </a:xfrm>
            <a:prstGeom prst="rect">
              <a:avLst/>
            </a:prstGeom>
            <a:noFill/>
          </p:spPr>
          <p:txBody>
            <a:bodyPr wrap="square">
              <a:spAutoFit/>
            </a:bodyPr>
            <a:lstStyle/>
            <a:p>
              <a:pPr indent="406400">
                <a:lnSpc>
                  <a:spcPts val="2850"/>
                </a:lnSpc>
              </a:pPr>
              <a:r>
                <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以“科技赋能”为核心，做“胸怀大局”表率</a:t>
              </a:r>
              <a:endPar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
        <p:nvSpPr>
          <p:cNvPr id="55" name="文本框 54"/>
          <p:cNvSpPr txBox="1"/>
          <p:nvPr>
            <p:custDataLst>
              <p:tags r:id="rId4"/>
            </p:custDataLst>
          </p:nvPr>
        </p:nvSpPr>
        <p:spPr>
          <a:xfrm>
            <a:off x="954206" y="2013850"/>
            <a:ext cx="10731825" cy="368300"/>
          </a:xfrm>
          <a:prstGeom prst="rect">
            <a:avLst/>
          </a:prstGeom>
          <a:noFill/>
        </p:spPr>
        <p:txBody>
          <a:bodyPr wrap="square">
            <a:spAutoFit/>
          </a:bodyPr>
          <a:lstStyle/>
          <a:p>
            <a:r>
              <a:rPr lang="zh-CN" sz="1800" b="1" kern="100">
                <a:effectLst/>
                <a:latin typeface="微软雅黑" panose="020B0503020204020204" pitchFamily="34" charset="-122"/>
                <a:ea typeface="微软雅黑" panose="020B0503020204020204" pitchFamily="34" charset="-122"/>
                <a:cs typeface="仿宋_GB2312"/>
              </a:rPr>
              <a:t>在马总、翟总的帮助指导下，全处人员团结一心、攻坚克难，实现了投资运营服务保障的质效双提升。</a:t>
            </a:r>
            <a:endParaRPr lang="zh-CN" sz="1800" b="1" kern="100">
              <a:effectLst/>
              <a:latin typeface="微软雅黑" panose="020B0503020204020204" pitchFamily="34" charset="-122"/>
              <a:ea typeface="微软雅黑" panose="020B0503020204020204" pitchFamily="34" charset="-122"/>
              <a:cs typeface="仿宋_GB2312"/>
            </a:endParaRPr>
          </a:p>
        </p:txBody>
      </p:sp>
      <p:grpSp>
        <p:nvGrpSpPr>
          <p:cNvPr id="59" name="组合 58"/>
          <p:cNvGrpSpPr/>
          <p:nvPr/>
        </p:nvGrpSpPr>
        <p:grpSpPr>
          <a:xfrm rot="0">
            <a:off x="739140" y="5648960"/>
            <a:ext cx="10840085" cy="645160"/>
            <a:chOff x="5783572" y="2213789"/>
            <a:chExt cx="9130987" cy="558221"/>
          </a:xfrm>
        </p:grpSpPr>
        <p:sp>
          <p:nvSpPr>
            <p:cNvPr id="60" name="矩形: 圆角 135"/>
            <p:cNvSpPr/>
            <p:nvPr>
              <p:custDataLst>
                <p:tags r:id="rId5"/>
              </p:custDataLst>
            </p:nvPr>
          </p:nvSpPr>
          <p:spPr>
            <a:xfrm>
              <a:off x="5783572" y="2213789"/>
              <a:ext cx="9130987" cy="530201"/>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61" name="文本框 60"/>
            <p:cNvSpPr txBox="1"/>
            <p:nvPr>
              <p:custDataLst>
                <p:tags r:id="rId6"/>
              </p:custDataLst>
            </p:nvPr>
          </p:nvSpPr>
          <p:spPr>
            <a:xfrm>
              <a:off x="6013783" y="2218184"/>
              <a:ext cx="8537053" cy="553826"/>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处室骨干员工获公司</a:t>
              </a:r>
              <a:r>
                <a:rPr lang="zh-CN" altLang="en-US" sz="1600"/>
                <a:t>“</a:t>
              </a:r>
              <a:r>
                <a:rPr lang="zh-CN" altLang="zh-CN" sz="1600" kern="100">
                  <a:solidFill>
                    <a:srgbClr val="C00000"/>
                  </a:solidFill>
                  <a:effectLst/>
                  <a:cs typeface="微软雅黑" panose="020B0503020204020204" pitchFamily="34" charset="-122"/>
                </a:rPr>
                <a:t>示范型标兵”</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等殊荣</a:t>
              </a:r>
              <a:br>
                <a:rPr lang="zh-CN" altLang="en-US" sz="1600">
                  <a:gradFill>
                    <a:gsLst>
                      <a:gs pos="50000">
                        <a:schemeClr val="tx1"/>
                      </a:gs>
                      <a:gs pos="0">
                        <a:schemeClr val="tx1">
                          <a:lumMod val="25000"/>
                          <a:lumOff val="75000"/>
                        </a:schemeClr>
                      </a:gs>
                      <a:gs pos="100000">
                        <a:schemeClr val="tx1">
                          <a:lumMod val="85000"/>
                        </a:schemeClr>
                      </a:gs>
                    </a:gsLst>
                    <a:lin ang="5400000" scaled="1"/>
                  </a:gradFill>
                </a:rPr>
              </a:br>
              <a:r>
                <a:rPr lang="zh-CN" altLang="en-US" sz="1600">
                  <a:gradFill>
                    <a:gsLst>
                      <a:gs pos="50000">
                        <a:schemeClr val="tx1"/>
                      </a:gs>
                      <a:gs pos="0">
                        <a:schemeClr val="tx1">
                          <a:lumMod val="25000"/>
                          <a:lumOff val="75000"/>
                        </a:schemeClr>
                      </a:gs>
                      <a:gs pos="100000">
                        <a:schemeClr val="tx1">
                          <a:lumMod val="85000"/>
                        </a:schemeClr>
                      </a:gs>
                    </a:gsLst>
                    <a:lin ang="5400000" scaled="1"/>
                  </a:gradFill>
                  <a:sym typeface="+mn-ea"/>
                </a:rPr>
                <a:t>处室</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多人获</a:t>
              </a:r>
              <a:r>
                <a:rPr lang="zh-CN" altLang="zh-CN" sz="1600" kern="100">
                  <a:solidFill>
                    <a:srgbClr val="C00000"/>
                  </a:solidFill>
                  <a:effectLst/>
                  <a:cs typeface="微软雅黑" panose="020B0503020204020204" pitchFamily="34" charset="-122"/>
                </a:rPr>
                <a:t>工行、招行等托管行，国寿股份公司、公司职业年金部、投资中心</a:t>
              </a:r>
              <a:r>
                <a:rPr lang="zh-CN" altLang="en-US" sz="1600">
                  <a:gradFill>
                    <a:gsLst>
                      <a:gs pos="50000">
                        <a:schemeClr val="tx1"/>
                      </a:gs>
                      <a:gs pos="0">
                        <a:schemeClr val="tx1">
                          <a:lumMod val="25000"/>
                          <a:lumOff val="75000"/>
                        </a:schemeClr>
                      </a:gs>
                      <a:gs pos="100000">
                        <a:schemeClr val="tx1">
                          <a:lumMod val="85000"/>
                        </a:schemeClr>
                      </a:gs>
                    </a:gsLst>
                    <a:lin ang="5400000" scaled="1"/>
                  </a:gradFill>
                </a:rPr>
                <a:t>等公司内外部致信感谢</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p:txBody>
        </p:sp>
      </p:grpSp>
      <p:sp>
        <p:nvSpPr>
          <p:cNvPr id="92" name="文本框 91"/>
          <p:cNvSpPr txBox="1"/>
          <p:nvPr>
            <p:custDataLst>
              <p:tags r:id="rId7"/>
            </p:custDataLst>
          </p:nvPr>
        </p:nvSpPr>
        <p:spPr>
          <a:xfrm>
            <a:off x="1098550" y="294429"/>
            <a:ext cx="1409700" cy="492125"/>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2023</a:t>
            </a: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a:t>
            </a:r>
            <a:endPar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6" name="矩形: 圆角 135"/>
          <p:cNvSpPr/>
          <p:nvPr>
            <p:custDataLst>
              <p:tags r:id="rId8"/>
            </p:custDataLst>
          </p:nvPr>
        </p:nvSpPr>
        <p:spPr>
          <a:xfrm>
            <a:off x="1160705" y="2630170"/>
            <a:ext cx="4438800" cy="61277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grpSp>
        <p:nvGrpSpPr>
          <p:cNvPr id="99" name="组合 98"/>
          <p:cNvGrpSpPr/>
          <p:nvPr/>
        </p:nvGrpSpPr>
        <p:grpSpPr>
          <a:xfrm rot="0">
            <a:off x="1160145" y="3554730"/>
            <a:ext cx="4439285" cy="887095"/>
            <a:chOff x="1824347" y="2786846"/>
            <a:chExt cx="3256347" cy="767555"/>
          </a:xfrm>
        </p:grpSpPr>
        <p:sp>
          <p:nvSpPr>
            <p:cNvPr id="100" name="矩形: 圆角 138"/>
            <p:cNvSpPr/>
            <p:nvPr>
              <p:custDataLst>
                <p:tags r:id="rId9"/>
              </p:custDataLst>
            </p:nvPr>
          </p:nvSpPr>
          <p:spPr>
            <a:xfrm>
              <a:off x="1824347" y="2786846"/>
              <a:ext cx="3256347" cy="76755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01" name="文本框 100"/>
            <p:cNvSpPr txBox="1"/>
            <p:nvPr>
              <p:custDataLst>
                <p:tags r:id="rId10"/>
              </p:custDataLst>
            </p:nvPr>
          </p:nvSpPr>
          <p:spPr>
            <a:xfrm>
              <a:off x="1869968" y="299016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None/>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投资运营智能平台获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pPr algn="ctr">
                <a:buClrTx/>
                <a:buSzTx/>
                <a:buNone/>
              </a:pPr>
              <a:r>
                <a:rPr lang="zh-CN" altLang="zh-CN" sz="1600" kern="100">
                  <a:solidFill>
                    <a:srgbClr val="C00000"/>
                  </a:solidFill>
                  <a:effectLst/>
                  <a:cs typeface="微软雅黑" panose="020B0503020204020204" pitchFamily="34" charset="-122"/>
                </a:rPr>
                <a:t>中国数字金融“科技赋能业务创新奖”</a:t>
              </a:r>
              <a:br>
                <a:rPr lang="zh-CN" altLang="zh-CN" sz="1600" kern="100">
                  <a:solidFill>
                    <a:srgbClr val="C00000"/>
                  </a:solidFill>
                  <a:effectLst/>
                  <a:cs typeface="微软雅黑" panose="020B0503020204020204" pitchFamily="34" charset="-122"/>
                </a:rPr>
              </a:br>
              <a:r>
                <a:rPr lang="zh-CN" altLang="zh-CN" sz="1600" kern="100">
                  <a:solidFill>
                    <a:srgbClr val="C00000"/>
                  </a:solidFill>
                  <a:effectLst/>
                  <a:cs typeface="微软雅黑" panose="020B0503020204020204" pitchFamily="34" charset="-122"/>
                </a:rPr>
                <a:t>参选集团“卓越服务奖”</a:t>
              </a:r>
              <a:endParaRPr lang="zh-CN" altLang="zh-CN" sz="1600" kern="100">
                <a:solidFill>
                  <a:srgbClr val="C00000"/>
                </a:solidFill>
                <a:effectLst/>
                <a:cs typeface="微软雅黑" panose="020B0503020204020204" pitchFamily="34" charset="-122"/>
              </a:endParaRPr>
            </a:p>
          </p:txBody>
        </p:sp>
      </p:grpSp>
      <p:sp>
        <p:nvSpPr>
          <p:cNvPr id="107" name="矩形: 圆角 135"/>
          <p:cNvSpPr/>
          <p:nvPr>
            <p:custDataLst>
              <p:tags r:id="rId11"/>
            </p:custDataLst>
          </p:nvPr>
        </p:nvSpPr>
        <p:spPr>
          <a:xfrm>
            <a:off x="1160145" y="4724400"/>
            <a:ext cx="4438800" cy="612140"/>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11" name="矩形: 圆角 138"/>
          <p:cNvSpPr/>
          <p:nvPr>
            <p:custDataLst>
              <p:tags r:id="rId12"/>
            </p:custDataLst>
          </p:nvPr>
        </p:nvSpPr>
        <p:spPr>
          <a:xfrm>
            <a:off x="6455260" y="4721225"/>
            <a:ext cx="4438800" cy="612775"/>
          </a:xfrm>
          <a:prstGeom prst="roundRect">
            <a:avLst>
              <a:gd name="adj" fmla="val 50000"/>
            </a:avLst>
          </a:prstGeom>
          <a:solidFill>
            <a:schemeClr val="accent3">
              <a:lumMod val="20000"/>
              <a:lumOff val="80000"/>
            </a:schemeClr>
          </a:solidFill>
          <a:ln>
            <a:solidFill>
              <a:schemeClr val="accent1"/>
            </a:soli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pic>
        <p:nvPicPr>
          <p:cNvPr id="541" name="图片 540" descr="C:\Users\Administrator.DESKTOP-8BQ5N27\Downloads\微信图片_20230920174213.jpg微信图片_20230920174213"/>
          <p:cNvPicPr>
            <a:picLocks noChangeAspect="1"/>
          </p:cNvPicPr>
          <p:nvPr>
            <p:custDataLst>
              <p:tags r:id="rId13"/>
            </p:custDataLst>
          </p:nvPr>
        </p:nvPicPr>
        <p:blipFill>
          <a:blip r:embed="rId14"/>
          <a:srcRect t="20611" b="20611"/>
          <a:stretch>
            <a:fillRect/>
          </a:stretch>
        </p:blipFill>
        <p:spPr>
          <a:xfrm>
            <a:off x="8999220" y="2527935"/>
            <a:ext cx="2464435" cy="17684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1" name="图片 120"/>
          <p:cNvPicPr>
            <a:picLocks noChangeAspect="1"/>
          </p:cNvPicPr>
          <p:nvPr>
            <p:custDataLst>
              <p:tags r:id="rId15"/>
            </p:custDataLst>
          </p:nvPr>
        </p:nvPicPr>
        <p:blipFill rotWithShape="1">
          <a:blip r:embed="rId16" cstate="print">
            <a:extLst>
              <a:ext uri="{28A0092B-C50C-407E-A947-70E740481C1C}">
                <a14:useLocalDpi xmlns:a14="http://schemas.microsoft.com/office/drawing/2010/main" val="0"/>
              </a:ext>
            </a:extLst>
          </a:blip>
          <a:srcRect l="8126" t="2853" r="9853" b="19337"/>
          <a:stretch>
            <a:fillRect/>
          </a:stretch>
        </p:blipFill>
        <p:spPr>
          <a:xfrm>
            <a:off x="6086475" y="2534920"/>
            <a:ext cx="2491105" cy="17716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p:cNvSpPr txBox="1"/>
          <p:nvPr>
            <p:custDataLst>
              <p:tags r:id="rId17"/>
            </p:custDataLst>
          </p:nvPr>
        </p:nvSpPr>
        <p:spPr>
          <a:xfrm>
            <a:off x="1214755" y="2635249"/>
            <a:ext cx="4330700" cy="640081"/>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a:gradFill>
                  <a:gsLst>
                    <a:gs pos="50000">
                      <a:schemeClr val="tx1"/>
                    </a:gs>
                    <a:gs pos="0">
                      <a:schemeClr val="tx1">
                        <a:lumMod val="25000"/>
                        <a:lumOff val="75000"/>
                      </a:schemeClr>
                    </a:gs>
                    <a:gs pos="100000">
                      <a:schemeClr val="tx1">
                        <a:lumMod val="85000"/>
                      </a:schemeClr>
                    </a:gs>
                  </a:gsLst>
                  <a:lin ang="5400000" scaled="1"/>
                </a:gradFill>
              </a:rPr>
              <a:t>中债成员业务发展质量评价中</a:t>
            </a:r>
            <a:r>
              <a:rPr lang="zh-CN" altLang="en-US" sz="1600">
                <a:gradFill>
                  <a:gsLst>
                    <a:gs pos="50000">
                      <a:schemeClr val="tx1"/>
                    </a:gs>
                    <a:gs pos="0">
                      <a:schemeClr val="tx1">
                        <a:lumMod val="25000"/>
                        <a:lumOff val="75000"/>
                      </a:schemeClr>
                    </a:gs>
                    <a:gs pos="100000">
                      <a:schemeClr val="tx1">
                        <a:lumMod val="85000"/>
                      </a:schemeClr>
                    </a:gs>
                  </a:gsLst>
                  <a:lin ang="5400000" scaled="1"/>
                </a:gradFill>
                <a:sym typeface="+mn-ea"/>
              </a:rPr>
              <a:t>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r>
              <a:rPr lang="zh-CN" altLang="zh-CN" sz="1600" kern="100">
                <a:solidFill>
                  <a:srgbClr val="C00000"/>
                </a:solidFill>
                <a:effectLst/>
                <a:cs typeface="微软雅黑" panose="020B0503020204020204" pitchFamily="34" charset="-122"/>
              </a:rPr>
              <a:t>“债券业务锐意进取机构”（资产管理业务）</a:t>
            </a:r>
            <a:endParaRPr lang="zh-CN" altLang="zh-CN" sz="1600" kern="100">
              <a:solidFill>
                <a:srgbClr val="C00000"/>
              </a:solidFill>
              <a:effectLst/>
              <a:cs typeface="微软雅黑" panose="020B0503020204020204" pitchFamily="34" charset="-122"/>
            </a:endParaRPr>
          </a:p>
        </p:txBody>
      </p:sp>
      <p:sp>
        <p:nvSpPr>
          <p:cNvPr id="4" name="文本框 3"/>
          <p:cNvSpPr txBox="1"/>
          <p:nvPr>
            <p:custDataLst>
              <p:tags r:id="rId18"/>
            </p:custDataLst>
          </p:nvPr>
        </p:nvSpPr>
        <p:spPr>
          <a:xfrm>
            <a:off x="1423745" y="4729480"/>
            <a:ext cx="3911600" cy="640080"/>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牵头参加公司第二届经典服务案例大赛</a:t>
            </a:r>
            <a:br>
              <a:rPr lang="zh-CN" altLang="en-US" sz="1600"/>
            </a:br>
            <a:r>
              <a:rPr lang="zh-CN" altLang="zh-CN" sz="1600" kern="100">
                <a:solidFill>
                  <a:srgbClr val="C00000"/>
                </a:solidFill>
                <a:effectLst/>
                <a:cs typeface="微软雅黑" panose="020B0503020204020204" pitchFamily="34" charset="-122"/>
              </a:rPr>
              <a:t>获二等奖</a:t>
            </a:r>
            <a:endParaRPr lang="zh-CN" altLang="zh-CN" sz="1600" kern="100">
              <a:solidFill>
                <a:srgbClr val="C00000"/>
              </a:solidFill>
              <a:effectLst/>
              <a:cs typeface="微软雅黑" panose="020B0503020204020204" pitchFamily="34" charset="-122"/>
            </a:endParaRPr>
          </a:p>
        </p:txBody>
      </p:sp>
      <p:sp>
        <p:nvSpPr>
          <p:cNvPr id="5" name="文本框 4"/>
          <p:cNvSpPr txBox="1"/>
          <p:nvPr>
            <p:custDataLst>
              <p:tags r:id="rId19"/>
            </p:custDataLst>
          </p:nvPr>
        </p:nvSpPr>
        <p:spPr>
          <a:xfrm>
            <a:off x="6579012" y="4826070"/>
            <a:ext cx="4315048" cy="431028"/>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a:gradFill>
                  <a:gsLst>
                    <a:gs pos="50000">
                      <a:schemeClr val="tx1"/>
                    </a:gs>
                    <a:gs pos="0">
                      <a:schemeClr val="tx1">
                        <a:lumMod val="25000"/>
                        <a:lumOff val="75000"/>
                      </a:schemeClr>
                    </a:gs>
                    <a:gs pos="100000">
                      <a:schemeClr val="tx1">
                        <a:lumMod val="85000"/>
                      </a:schemeClr>
                    </a:gs>
                  </a:gsLst>
                  <a:lin ang="5400000" scaled="1"/>
                </a:gradFill>
              </a:rPr>
              <a:t>牵头参加中国人寿第三届短视频大赛</a:t>
            </a:r>
            <a:endParaRPr lang="zh-CN" altLang="en-US" sz="1600"/>
          </a:p>
          <a:p>
            <a:pPr algn="ctr">
              <a:buClrTx/>
              <a:buSzTx/>
              <a:buFontTx/>
            </a:pPr>
            <a:r>
              <a:rPr lang="zh-CN" altLang="zh-CN" sz="1600" kern="100">
                <a:solidFill>
                  <a:srgbClr val="C00000"/>
                </a:solidFill>
                <a:effectLst/>
                <a:cs typeface="微软雅黑" panose="020B0503020204020204" pitchFamily="34" charset="-122"/>
              </a:rPr>
              <a:t>获最具创意奖</a:t>
            </a:r>
            <a:endParaRPr lang="zh-CN" altLang="zh-CN" sz="1600" kern="100">
              <a:solidFill>
                <a:srgbClr val="C00000"/>
              </a:solidFill>
              <a:effectLst/>
              <a:cs typeface="微软雅黑" panose="020B0503020204020204" pitchFamily="34" charset="-122"/>
            </a:endParaRPr>
          </a:p>
        </p:txBody>
      </p:sp>
      <p:pic>
        <p:nvPicPr>
          <p:cNvPr id="3" name="图片 2" descr="Billfish.cVDNIF"/>
          <p:cNvPicPr>
            <a:picLocks noGrp="1" noChangeAspect="1"/>
          </p:cNvPicPr>
          <p:nvPr isPhoto="1">
            <p:custDataLst>
              <p:tags r:id="rId20"/>
            </p:custDataLst>
          </p:nvPr>
        </p:nvPicPr>
        <p:blipFill>
          <a:blip r:embed="rId21" cstate="email">
            <a:lum/>
          </a:blip>
          <a:srcRect/>
          <a:stretch>
            <a:fillRect/>
          </a:stretch>
        </p:blipFill>
        <p:spPr>
          <a:xfrm>
            <a:off x="394335" y="4620260"/>
            <a:ext cx="1343025" cy="1431925"/>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4742890"/>
            <a:ext cx="12192000" cy="2115109"/>
          </a:xfrm>
          <a:prstGeom prst="rect">
            <a:avLst/>
          </a:prstGeom>
          <a:gradFill>
            <a:gsLst>
              <a:gs pos="50000">
                <a:schemeClr val="accent5"/>
              </a:gs>
              <a:gs pos="0">
                <a:schemeClr val="accent5">
                  <a:lumMod val="25000"/>
                  <a:lumOff val="75000"/>
                </a:schemeClr>
              </a:gs>
              <a:gs pos="100000">
                <a:schemeClr val="accent5">
                  <a:lumMod val="8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10" name="文本框 9"/>
          <p:cNvSpPr txBox="1"/>
          <p:nvPr>
            <p:custDataLst>
              <p:tags r:id="rId2"/>
            </p:custDataLst>
          </p:nvPr>
        </p:nvSpPr>
        <p:spPr>
          <a:xfrm>
            <a:off x="1098550" y="294429"/>
            <a:ext cx="4697095" cy="430530"/>
          </a:xfrm>
          <a:prstGeom prst="rect">
            <a:avLst/>
          </a:prstGeom>
          <a:noFill/>
        </p:spPr>
        <p:txBody>
          <a:bodyPr wrap="none" lIns="0" tIns="0" rIns="0" bIns="0">
            <a:spAutoFit/>
          </a:bodyPr>
          <a:p>
            <a:pPr lvl="0" algn="l">
              <a:defRPr/>
            </a:pPr>
            <a:r>
              <a:rPr lang="zh-CN" altLang="zh-CN" sz="2800" b="1" dirty="0" smtClean="0">
                <a:solidFill>
                  <a:prstClr val="black">
                    <a:lumMod val="85000"/>
                    <a:lumOff val="15000"/>
                  </a:prstClr>
                </a:solidFill>
                <a:latin typeface="微软雅黑" panose="020B0503020204020204" pitchFamily="34" charset="-122"/>
                <a:ea typeface="微软雅黑" panose="020B0503020204020204" pitchFamily="34" charset="-122"/>
                <a:sym typeface="+mn-ea"/>
              </a:rPr>
              <a:t>（二）</a:t>
            </a:r>
            <a:r>
              <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rPr>
              <a:t>OKR重点工作完成情况</a:t>
            </a:r>
            <a:endPar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
        <p:nvSpPr>
          <p:cNvPr id="4" name="矩形 3"/>
          <p:cNvSpPr/>
          <p:nvPr>
            <p:custDataLst>
              <p:tags r:id="rId3"/>
            </p:custDataLst>
          </p:nvPr>
        </p:nvSpPr>
        <p:spPr>
          <a:xfrm rot="20851084">
            <a:off x="1437005" y="1193165"/>
            <a:ext cx="8906510" cy="4644390"/>
          </a:xfrm>
          <a:prstGeom prst="rect">
            <a:avLst/>
          </a:prstGeom>
          <a:gradFill flip="none" rotWithShape="1">
            <a:gsLst>
              <a:gs pos="100000">
                <a:schemeClr val="accent2">
                  <a:lumMod val="20000"/>
                  <a:lumOff val="80000"/>
                  <a:alpha val="31000"/>
                </a:schemeClr>
              </a:gs>
              <a:gs pos="0">
                <a:schemeClr val="accent2">
                  <a:lumMod val="0"/>
                  <a:lumOff val="100000"/>
                  <a:alpha val="16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9" name="矩形 8"/>
          <p:cNvSpPr/>
          <p:nvPr>
            <p:custDataLst>
              <p:tags r:id="rId4"/>
            </p:custDataLst>
          </p:nvPr>
        </p:nvSpPr>
        <p:spPr>
          <a:xfrm rot="21314498">
            <a:off x="1868805" y="1082040"/>
            <a:ext cx="9046210" cy="5172075"/>
          </a:xfrm>
          <a:prstGeom prst="rect">
            <a:avLst/>
          </a:prstGeom>
          <a:gradFill flip="none" rotWithShape="1">
            <a:gsLst>
              <a:gs pos="100000">
                <a:schemeClr val="accent2">
                  <a:lumMod val="20000"/>
                  <a:lumOff val="80000"/>
                  <a:alpha val="80000"/>
                </a:schemeClr>
              </a:gs>
              <a:gs pos="0">
                <a:schemeClr val="accent2">
                  <a:lumMod val="0"/>
                  <a:lumOff val="100000"/>
                  <a:alpha val="48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5" name="矩形 4"/>
          <p:cNvSpPr/>
          <p:nvPr>
            <p:custDataLst>
              <p:tags r:id="rId5"/>
            </p:custDataLst>
          </p:nvPr>
        </p:nvSpPr>
        <p:spPr>
          <a:xfrm>
            <a:off x="2138045" y="1106805"/>
            <a:ext cx="9379585" cy="5512435"/>
          </a:xfrm>
          <a:prstGeom prst="rect">
            <a:avLst/>
          </a:prstGeom>
          <a:gradFill flip="none" rotWithShape="1">
            <a:gsLst>
              <a:gs pos="100000">
                <a:schemeClr val="accent2">
                  <a:lumMod val="20000"/>
                  <a:lumOff val="80000"/>
                </a:schemeClr>
              </a:gs>
              <a:gs pos="0">
                <a:schemeClr val="accent2">
                  <a:lumMod val="0"/>
                  <a:lumOff val="100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7" name="文本框 6"/>
          <p:cNvSpPr txBox="1"/>
          <p:nvPr>
            <p:custDataLst>
              <p:tags r:id="rId6"/>
            </p:custDataLst>
          </p:nvPr>
        </p:nvSpPr>
        <p:spPr>
          <a:xfrm>
            <a:off x="1155065" y="1159510"/>
            <a:ext cx="9397365" cy="1725930"/>
          </a:xfrm>
          <a:prstGeom prst="rect">
            <a:avLst/>
          </a:prstGeom>
          <a:noFill/>
        </p:spPr>
        <p:txBody>
          <a:bodyPr wrap="square">
            <a:noAutofit/>
          </a:bodyPr>
          <a:p>
            <a:pPr indent="457200" fontAlgn="auto">
              <a:lnSpc>
                <a:spcPct val="150000"/>
              </a:lnSpc>
              <a:buFont typeface="+mj-ea"/>
              <a:buNone/>
            </a:pPr>
            <a:r>
              <a:rPr lang="zh-CN" altLang="en-US" dirty="0">
                <a:solidFill>
                  <a:prstClr val="black"/>
                </a:solidFill>
                <a:latin typeface="微软雅黑" panose="020B0503020204020204" pitchFamily="34" charset="-122"/>
                <a:ea typeface="微软雅黑" panose="020B0503020204020204" pitchFamily="34" charset="-122"/>
              </a:rPr>
              <a:t>今年，处室着力在提升管理效能、推进数字化转型上多做文章。我们认识到，想要干好工作既要埋头苦干低头赶路，也要明确方向抬头看路，为此全处以OKR重点工作目标为抓手，遵守洛克定律分解目标、细化分工，即保证工作“</a:t>
            </a:r>
            <a:r>
              <a:rPr lang="zh-CN" altLang="en-US" b="1" dirty="0">
                <a:solidFill>
                  <a:prstClr val="black"/>
                </a:solidFill>
                <a:latin typeface="微软雅黑" panose="020B0503020204020204" pitchFamily="34" charset="-122"/>
                <a:ea typeface="微软雅黑" panose="020B0503020204020204" pitchFamily="34" charset="-122"/>
              </a:rPr>
              <a:t>走的远</a:t>
            </a:r>
            <a:r>
              <a:rPr lang="zh-CN" altLang="en-US" dirty="0">
                <a:solidFill>
                  <a:prstClr val="black"/>
                </a:solidFill>
                <a:latin typeface="微软雅黑" panose="020B0503020204020204" pitchFamily="34" charset="-122"/>
                <a:ea typeface="微软雅黑" panose="020B0503020204020204" pitchFamily="34" charset="-122"/>
              </a:rPr>
              <a:t>”，又确保工作“</a:t>
            </a:r>
            <a:r>
              <a:rPr lang="zh-CN" altLang="en-US" b="1" dirty="0">
                <a:solidFill>
                  <a:prstClr val="black"/>
                </a:solidFill>
                <a:latin typeface="微软雅黑" panose="020B0503020204020204" pitchFamily="34" charset="-122"/>
                <a:ea typeface="微软雅黑" panose="020B0503020204020204" pitchFamily="34" charset="-122"/>
              </a:rPr>
              <a:t>能落地</a:t>
            </a:r>
            <a:r>
              <a:rPr lang="zh-CN" altLang="en-US"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custDataLst>
              <p:tags r:id="rId7"/>
            </p:custDataLst>
          </p:nvPr>
        </p:nvSpPr>
        <p:spPr>
          <a:xfrm>
            <a:off x="695325" y="2694164"/>
            <a:ext cx="5185711" cy="3694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11" name="矩形 10"/>
          <p:cNvSpPr/>
          <p:nvPr>
            <p:custDataLst>
              <p:tags r:id="rId8"/>
            </p:custDataLst>
          </p:nvPr>
        </p:nvSpPr>
        <p:spPr>
          <a:xfrm>
            <a:off x="854003" y="2994183"/>
            <a:ext cx="4028440" cy="460375"/>
          </a:xfrm>
          <a:prstGeom prst="rect">
            <a:avLst/>
          </a:prstGeom>
        </p:spPr>
        <p:txBody>
          <a:bodyPr wrap="none">
            <a:spAutoFit/>
          </a:bodyPr>
          <a:p>
            <a:pPr algn="l"/>
            <a:r>
              <a:rPr lang="en-US" altLang="zh-CN"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rPr>
              <a:t>1</a:t>
            </a:r>
            <a:r>
              <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rPr>
              <a:t>、</a:t>
            </a:r>
            <a:r>
              <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sym typeface="+mn-ea"/>
              </a:rPr>
              <a:t>积极服务</a:t>
            </a:r>
            <a:r>
              <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rPr>
              <a:t>一、二、三支柱</a:t>
            </a:r>
            <a:endPar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endParaRPr>
          </a:p>
        </p:txBody>
      </p:sp>
      <p:cxnSp>
        <p:nvCxnSpPr>
          <p:cNvPr id="12" name="直接连接符 11"/>
          <p:cNvCxnSpPr/>
          <p:nvPr>
            <p:custDataLst>
              <p:tags r:id="rId9"/>
            </p:custDataLst>
          </p:nvPr>
        </p:nvCxnSpPr>
        <p:spPr>
          <a:xfrm>
            <a:off x="969473" y="3491068"/>
            <a:ext cx="42801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rot="5400000">
            <a:off x="2905566" y="2137780"/>
            <a:ext cx="973448" cy="906363"/>
            <a:chOff x="5652081" y="3678432"/>
            <a:chExt cx="1277378" cy="1189348"/>
          </a:xfrm>
        </p:grpSpPr>
        <p:sp>
          <p:nvSpPr>
            <p:cNvPr id="42" name="任意多边形: 形状 41"/>
            <p:cNvSpPr/>
            <p:nvPr>
              <p:custDataLst>
                <p:tags r:id="rId10"/>
              </p:custDataLst>
            </p:nvPr>
          </p:nvSpPr>
          <p:spPr>
            <a:xfrm rot="16200000" flipV="1">
              <a:off x="5696096" y="3634417"/>
              <a:ext cx="1189348" cy="1277378"/>
            </a:xfrm>
            <a:custGeom>
              <a:avLst/>
              <a:gdLst>
                <a:gd name="connsiteX0" fmla="*/ 0 w 4285371"/>
                <a:gd name="connsiteY0" fmla="*/ 4602559 h 4602559"/>
                <a:gd name="connsiteX1" fmla="*/ 4285371 w 4285371"/>
                <a:gd name="connsiteY1" fmla="*/ 4602559 h 4602559"/>
                <a:gd name="connsiteX2" fmla="*/ 4278235 w 4285371"/>
                <a:gd name="connsiteY2" fmla="*/ 4585417 h 4602559"/>
                <a:gd name="connsiteX3" fmla="*/ 4169464 w 4285371"/>
                <a:gd name="connsiteY3" fmla="*/ 4448954 h 4602559"/>
                <a:gd name="connsiteX4" fmla="*/ 3495361 w 4285371"/>
                <a:gd name="connsiteY4" fmla="*/ 3260017 h 4602559"/>
                <a:gd name="connsiteX5" fmla="*/ 3077287 w 4285371"/>
                <a:gd name="connsiteY5" fmla="*/ 1758482 h 4602559"/>
                <a:gd name="connsiteX6" fmla="*/ 3074098 w 4285371"/>
                <a:gd name="connsiteY6" fmla="*/ 1718434 h 4602559"/>
                <a:gd name="connsiteX7" fmla="*/ 3772553 w 4285371"/>
                <a:gd name="connsiteY7" fmla="*/ 1718434 h 4602559"/>
                <a:gd name="connsiteX8" fmla="*/ 2140950 w 4285371"/>
                <a:gd name="connsiteY8" fmla="*/ 0 h 4602559"/>
                <a:gd name="connsiteX9" fmla="*/ 509347 w 4285371"/>
                <a:gd name="connsiteY9" fmla="*/ 1718434 h 4602559"/>
                <a:gd name="connsiteX10" fmla="*/ 1208804 w 4285371"/>
                <a:gd name="connsiteY10" fmla="*/ 1718434 h 4602559"/>
                <a:gd name="connsiteX11" fmla="*/ 1204616 w 4285371"/>
                <a:gd name="connsiteY11" fmla="*/ 1771022 h 4602559"/>
                <a:gd name="connsiteX12" fmla="*/ 786542 w 4285371"/>
                <a:gd name="connsiteY12" fmla="*/ 3272557 h 4602559"/>
                <a:gd name="connsiteX13" fmla="*/ 112439 w 4285371"/>
                <a:gd name="connsiteY13" fmla="*/ 4461494 h 46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5371" h="4602559">
                  <a:moveTo>
                    <a:pt x="0" y="4602559"/>
                  </a:moveTo>
                  <a:lnTo>
                    <a:pt x="4285371" y="4602559"/>
                  </a:lnTo>
                  <a:lnTo>
                    <a:pt x="4278235" y="4585417"/>
                  </a:lnTo>
                  <a:lnTo>
                    <a:pt x="4169464" y="4448954"/>
                  </a:lnTo>
                  <a:cubicBezTo>
                    <a:pt x="3928280" y="4130376"/>
                    <a:pt x="3692849" y="3722713"/>
                    <a:pt x="3495361" y="3260017"/>
                  </a:cubicBezTo>
                  <a:cubicBezTo>
                    <a:pt x="3264959" y="2720206"/>
                    <a:pt x="3124373" y="2194921"/>
                    <a:pt x="3077287" y="1758482"/>
                  </a:cubicBezTo>
                  <a:lnTo>
                    <a:pt x="3074098" y="1718434"/>
                  </a:lnTo>
                  <a:lnTo>
                    <a:pt x="3772553" y="1718434"/>
                  </a:lnTo>
                  <a:lnTo>
                    <a:pt x="2140950" y="0"/>
                  </a:lnTo>
                  <a:lnTo>
                    <a:pt x="509347" y="1718434"/>
                  </a:lnTo>
                  <a:lnTo>
                    <a:pt x="1208804" y="1718434"/>
                  </a:lnTo>
                  <a:lnTo>
                    <a:pt x="1204616" y="1771022"/>
                  </a:lnTo>
                  <a:cubicBezTo>
                    <a:pt x="1157530" y="2207461"/>
                    <a:pt x="1016945" y="2732746"/>
                    <a:pt x="786542" y="3272557"/>
                  </a:cubicBezTo>
                  <a:cubicBezTo>
                    <a:pt x="589054" y="3735253"/>
                    <a:pt x="353623" y="4142916"/>
                    <a:pt x="112439" y="4461494"/>
                  </a:cubicBezTo>
                  <a:close/>
                </a:path>
              </a:pathLst>
            </a:custGeom>
            <a:gradFill flip="none" rotWithShape="1">
              <a:gsLst>
                <a:gs pos="100000">
                  <a:schemeClr val="bg1">
                    <a:alpha val="0"/>
                  </a:schemeClr>
                </a:gs>
                <a:gs pos="0">
                  <a:schemeClr val="bg1"/>
                </a:gs>
              </a:gsLst>
              <a:lin ang="5400000" scaled="1"/>
              <a:tileRect/>
            </a:gradFill>
            <a:ln>
              <a:gradFill>
                <a:gsLst>
                  <a:gs pos="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
          <p:nvSpPr>
            <p:cNvPr id="43" name="任意多边形: 形状 42"/>
            <p:cNvSpPr/>
            <p:nvPr>
              <p:custDataLst>
                <p:tags r:id="rId11"/>
              </p:custDataLst>
            </p:nvPr>
          </p:nvSpPr>
          <p:spPr>
            <a:xfrm rot="16200000" flipV="1">
              <a:off x="5795981" y="3741695"/>
              <a:ext cx="989578" cy="1062822"/>
            </a:xfrm>
            <a:custGeom>
              <a:avLst/>
              <a:gdLst>
                <a:gd name="connsiteX0" fmla="*/ 0 w 4285371"/>
                <a:gd name="connsiteY0" fmla="*/ 4602559 h 4602559"/>
                <a:gd name="connsiteX1" fmla="*/ 4285371 w 4285371"/>
                <a:gd name="connsiteY1" fmla="*/ 4602559 h 4602559"/>
                <a:gd name="connsiteX2" fmla="*/ 4278235 w 4285371"/>
                <a:gd name="connsiteY2" fmla="*/ 4585417 h 4602559"/>
                <a:gd name="connsiteX3" fmla="*/ 4169464 w 4285371"/>
                <a:gd name="connsiteY3" fmla="*/ 4448954 h 4602559"/>
                <a:gd name="connsiteX4" fmla="*/ 3495361 w 4285371"/>
                <a:gd name="connsiteY4" fmla="*/ 3260017 h 4602559"/>
                <a:gd name="connsiteX5" fmla="*/ 3077287 w 4285371"/>
                <a:gd name="connsiteY5" fmla="*/ 1758482 h 4602559"/>
                <a:gd name="connsiteX6" fmla="*/ 3074098 w 4285371"/>
                <a:gd name="connsiteY6" fmla="*/ 1718434 h 4602559"/>
                <a:gd name="connsiteX7" fmla="*/ 3772553 w 4285371"/>
                <a:gd name="connsiteY7" fmla="*/ 1718434 h 4602559"/>
                <a:gd name="connsiteX8" fmla="*/ 2140950 w 4285371"/>
                <a:gd name="connsiteY8" fmla="*/ 0 h 4602559"/>
                <a:gd name="connsiteX9" fmla="*/ 509347 w 4285371"/>
                <a:gd name="connsiteY9" fmla="*/ 1718434 h 4602559"/>
                <a:gd name="connsiteX10" fmla="*/ 1208804 w 4285371"/>
                <a:gd name="connsiteY10" fmla="*/ 1718434 h 4602559"/>
                <a:gd name="connsiteX11" fmla="*/ 1204616 w 4285371"/>
                <a:gd name="connsiteY11" fmla="*/ 1771022 h 4602559"/>
                <a:gd name="connsiteX12" fmla="*/ 786542 w 4285371"/>
                <a:gd name="connsiteY12" fmla="*/ 3272557 h 4602559"/>
                <a:gd name="connsiteX13" fmla="*/ 112439 w 4285371"/>
                <a:gd name="connsiteY13" fmla="*/ 4461494 h 46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5371" h="4602559">
                  <a:moveTo>
                    <a:pt x="0" y="4602559"/>
                  </a:moveTo>
                  <a:lnTo>
                    <a:pt x="4285371" y="4602559"/>
                  </a:lnTo>
                  <a:lnTo>
                    <a:pt x="4278235" y="4585417"/>
                  </a:lnTo>
                  <a:lnTo>
                    <a:pt x="4169464" y="4448954"/>
                  </a:lnTo>
                  <a:cubicBezTo>
                    <a:pt x="3928280" y="4130376"/>
                    <a:pt x="3692849" y="3722713"/>
                    <a:pt x="3495361" y="3260017"/>
                  </a:cubicBezTo>
                  <a:cubicBezTo>
                    <a:pt x="3264959" y="2720206"/>
                    <a:pt x="3124373" y="2194921"/>
                    <a:pt x="3077287" y="1758482"/>
                  </a:cubicBezTo>
                  <a:lnTo>
                    <a:pt x="3074098" y="1718434"/>
                  </a:lnTo>
                  <a:lnTo>
                    <a:pt x="3772553" y="1718434"/>
                  </a:lnTo>
                  <a:lnTo>
                    <a:pt x="2140950" y="0"/>
                  </a:lnTo>
                  <a:lnTo>
                    <a:pt x="509347" y="1718434"/>
                  </a:lnTo>
                  <a:lnTo>
                    <a:pt x="1208804" y="1718434"/>
                  </a:lnTo>
                  <a:lnTo>
                    <a:pt x="1204616" y="1771022"/>
                  </a:lnTo>
                  <a:cubicBezTo>
                    <a:pt x="1157530" y="2207461"/>
                    <a:pt x="1016945" y="2732746"/>
                    <a:pt x="786542" y="3272557"/>
                  </a:cubicBezTo>
                  <a:cubicBezTo>
                    <a:pt x="589054" y="3735253"/>
                    <a:pt x="353623" y="4142916"/>
                    <a:pt x="112439" y="4461494"/>
                  </a:cubicBezTo>
                  <a:close/>
                </a:path>
              </a:pathLst>
            </a:custGeom>
            <a:gradFill flip="none" rotWithShape="1">
              <a:gsLst>
                <a:gs pos="100000">
                  <a:schemeClr val="bg1">
                    <a:alpha val="0"/>
                  </a:schemeClr>
                </a:gs>
                <a:gs pos="0">
                  <a:schemeClr val="bg1"/>
                </a:gs>
              </a:gsLst>
              <a:lin ang="5400000" scaled="1"/>
              <a:tileRect/>
            </a:gradFill>
            <a:ln>
              <a:gradFill>
                <a:gsLst>
                  <a:gs pos="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grpSp>
      <p:sp>
        <p:nvSpPr>
          <p:cNvPr id="24" name="文本框 23"/>
          <p:cNvSpPr txBox="1"/>
          <p:nvPr>
            <p:custDataLst>
              <p:tags r:id="rId12"/>
            </p:custDataLst>
          </p:nvPr>
        </p:nvSpPr>
        <p:spPr>
          <a:xfrm>
            <a:off x="866641" y="3656955"/>
            <a:ext cx="4674623" cy="2481580"/>
          </a:xfrm>
          <a:prstGeom prst="rect">
            <a:avLst/>
          </a:prstGeom>
          <a:noFill/>
        </p:spPr>
        <p:txBody>
          <a:bodyPr wrap="square">
            <a:spAutoFit/>
          </a:bodyPr>
          <a:p>
            <a:pPr marL="285750" indent="-285750" algn="just" fontAlgn="auto">
              <a:lnSpc>
                <a:spcPct val="100000"/>
              </a:lnSpc>
              <a:spcBef>
                <a:spcPts val="1300"/>
              </a:spcBef>
              <a:spcAft>
                <a:spcPts val="1300"/>
              </a:spcAft>
              <a:buFont typeface="Wingdings" panose="05000000000000000000" charset="0"/>
              <a:buChar char="Ø"/>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积极服务“三支柱”建设。保障商业养老金展业，快速开通交易账户支持投资交易，遵守监管规定进一步规范商养配套制度。</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a:p>
            <a:pPr marL="285750" indent="-285750" algn="just" fontAlgn="auto">
              <a:lnSpc>
                <a:spcPct val="100000"/>
              </a:lnSpc>
              <a:spcBef>
                <a:spcPts val="1300"/>
              </a:spcBef>
              <a:spcAft>
                <a:spcPts val="1300"/>
              </a:spcAft>
              <a:buFont typeface="Wingdings" panose="05000000000000000000" charset="0"/>
              <a:buChar char="Ø"/>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配合销售部门提供年金、基本养老各组合的审计材料，及时反馈各类合同、备忘录数十份。</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a:p>
            <a:pPr marL="285750" indent="-285750" algn="just" fontAlgn="auto">
              <a:lnSpc>
                <a:spcPct val="100000"/>
              </a:lnSpc>
              <a:spcBef>
                <a:spcPts val="1300"/>
              </a:spcBef>
              <a:spcAft>
                <a:spcPts val="1300"/>
              </a:spcAft>
              <a:buFont typeface="Wingdings" panose="05000000000000000000" charset="0"/>
              <a:buChar char="Ø"/>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牵头配合推进北京市超转人员保障资金计划，进行前期准备工作等。</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
        <p:nvSpPr>
          <p:cNvPr id="15" name="矩形 14"/>
          <p:cNvSpPr/>
          <p:nvPr>
            <p:custDataLst>
              <p:tags r:id="rId13"/>
            </p:custDataLst>
          </p:nvPr>
        </p:nvSpPr>
        <p:spPr>
          <a:xfrm>
            <a:off x="6085205" y="2694164"/>
            <a:ext cx="5185711" cy="3694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25" name="矩形 24"/>
          <p:cNvSpPr/>
          <p:nvPr>
            <p:custDataLst>
              <p:tags r:id="rId14"/>
            </p:custDataLst>
          </p:nvPr>
        </p:nvSpPr>
        <p:spPr>
          <a:xfrm>
            <a:off x="6243883" y="2994183"/>
            <a:ext cx="2011680" cy="460375"/>
          </a:xfrm>
          <a:prstGeom prst="rect">
            <a:avLst/>
          </a:prstGeom>
        </p:spPr>
        <p:txBody>
          <a:bodyPr wrap="none">
            <a:spAutoFit/>
          </a:bodyPr>
          <a:p>
            <a:r>
              <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rPr>
              <a:t>国内整体环境</a:t>
            </a:r>
            <a:endParaRPr lang="zh-CN" altLang="en-US" sz="2400" b="1">
              <a:solidFill>
                <a:schemeClr val="accent3">
                  <a:lumMod val="75000"/>
                </a:schemeClr>
              </a:solidFill>
              <a:latin typeface="微软雅黑" panose="020B0503020204020204" pitchFamily="34" charset="-122"/>
              <a:ea typeface="微软雅黑" panose="020B0503020204020204" pitchFamily="34" charset="-122"/>
              <a:cs typeface="OPPOSans B" panose="00020600040101010101" pitchFamily="18" charset="-122"/>
            </a:endParaRPr>
          </a:p>
        </p:txBody>
      </p:sp>
      <p:cxnSp>
        <p:nvCxnSpPr>
          <p:cNvPr id="26" name="直接连接符 25"/>
          <p:cNvCxnSpPr/>
          <p:nvPr>
            <p:custDataLst>
              <p:tags r:id="rId15"/>
            </p:custDataLst>
          </p:nvPr>
        </p:nvCxnSpPr>
        <p:spPr>
          <a:xfrm>
            <a:off x="6359353" y="3491068"/>
            <a:ext cx="42801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16"/>
            </p:custDataLst>
          </p:nvPr>
        </p:nvSpPr>
        <p:spPr>
          <a:xfrm>
            <a:off x="6256521" y="3656955"/>
            <a:ext cx="4674623" cy="1565910"/>
          </a:xfrm>
          <a:prstGeom prst="rect">
            <a:avLst/>
          </a:prstGeom>
          <a:noFill/>
        </p:spPr>
        <p:txBody>
          <a:bodyPr wrap="square">
            <a:spAutoFit/>
          </a:bodyPr>
          <a:p>
            <a:pPr indent="0" algn="just">
              <a:lnSpc>
                <a:spcPct val="120000"/>
              </a:lnSpc>
              <a:spcBef>
                <a:spcPts val="1300"/>
              </a:spcBef>
              <a:spcAft>
                <a:spcPts val="1300"/>
              </a:spcAft>
              <a:buNone/>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我国经济发展面临</a:t>
            </a:r>
            <a:r>
              <a:rPr lang="zh-CN" altLang="en-US" sz="1600" b="1"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需求收缩、供给冲击、预期减弱</a:t>
            </a: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三重压力，房地产风险、地方隐性债务风险、中小金融机构等特定领域风险加速暴露，各种“黑天鹅”、“灰犀牛”事件随时可能发生，不确定难预料因素增多。</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grpSp>
        <p:nvGrpSpPr>
          <p:cNvPr id="28" name="组合 27"/>
          <p:cNvGrpSpPr/>
          <p:nvPr/>
        </p:nvGrpSpPr>
        <p:grpSpPr>
          <a:xfrm rot="5400000">
            <a:off x="8295446" y="2096505"/>
            <a:ext cx="973448" cy="906363"/>
            <a:chOff x="5652081" y="3678432"/>
            <a:chExt cx="1277378" cy="1189348"/>
          </a:xfrm>
        </p:grpSpPr>
        <p:sp>
          <p:nvSpPr>
            <p:cNvPr id="29" name="任意多边形: 形状 41"/>
            <p:cNvSpPr/>
            <p:nvPr>
              <p:custDataLst>
                <p:tags r:id="rId17"/>
              </p:custDataLst>
            </p:nvPr>
          </p:nvSpPr>
          <p:spPr>
            <a:xfrm rot="16200000" flipV="1">
              <a:off x="5696096" y="3634417"/>
              <a:ext cx="1189348" cy="1277378"/>
            </a:xfrm>
            <a:custGeom>
              <a:avLst/>
              <a:gdLst>
                <a:gd name="connsiteX0" fmla="*/ 0 w 4285371"/>
                <a:gd name="connsiteY0" fmla="*/ 4602559 h 4602559"/>
                <a:gd name="connsiteX1" fmla="*/ 4285371 w 4285371"/>
                <a:gd name="connsiteY1" fmla="*/ 4602559 h 4602559"/>
                <a:gd name="connsiteX2" fmla="*/ 4278235 w 4285371"/>
                <a:gd name="connsiteY2" fmla="*/ 4585417 h 4602559"/>
                <a:gd name="connsiteX3" fmla="*/ 4169464 w 4285371"/>
                <a:gd name="connsiteY3" fmla="*/ 4448954 h 4602559"/>
                <a:gd name="connsiteX4" fmla="*/ 3495361 w 4285371"/>
                <a:gd name="connsiteY4" fmla="*/ 3260017 h 4602559"/>
                <a:gd name="connsiteX5" fmla="*/ 3077287 w 4285371"/>
                <a:gd name="connsiteY5" fmla="*/ 1758482 h 4602559"/>
                <a:gd name="connsiteX6" fmla="*/ 3074098 w 4285371"/>
                <a:gd name="connsiteY6" fmla="*/ 1718434 h 4602559"/>
                <a:gd name="connsiteX7" fmla="*/ 3772553 w 4285371"/>
                <a:gd name="connsiteY7" fmla="*/ 1718434 h 4602559"/>
                <a:gd name="connsiteX8" fmla="*/ 2140950 w 4285371"/>
                <a:gd name="connsiteY8" fmla="*/ 0 h 4602559"/>
                <a:gd name="connsiteX9" fmla="*/ 509347 w 4285371"/>
                <a:gd name="connsiteY9" fmla="*/ 1718434 h 4602559"/>
                <a:gd name="connsiteX10" fmla="*/ 1208804 w 4285371"/>
                <a:gd name="connsiteY10" fmla="*/ 1718434 h 4602559"/>
                <a:gd name="connsiteX11" fmla="*/ 1204616 w 4285371"/>
                <a:gd name="connsiteY11" fmla="*/ 1771022 h 4602559"/>
                <a:gd name="connsiteX12" fmla="*/ 786542 w 4285371"/>
                <a:gd name="connsiteY12" fmla="*/ 3272557 h 4602559"/>
                <a:gd name="connsiteX13" fmla="*/ 112439 w 4285371"/>
                <a:gd name="connsiteY13" fmla="*/ 4461494 h 46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5371" h="4602559">
                  <a:moveTo>
                    <a:pt x="0" y="4602559"/>
                  </a:moveTo>
                  <a:lnTo>
                    <a:pt x="4285371" y="4602559"/>
                  </a:lnTo>
                  <a:lnTo>
                    <a:pt x="4278235" y="4585417"/>
                  </a:lnTo>
                  <a:lnTo>
                    <a:pt x="4169464" y="4448954"/>
                  </a:lnTo>
                  <a:cubicBezTo>
                    <a:pt x="3928280" y="4130376"/>
                    <a:pt x="3692849" y="3722713"/>
                    <a:pt x="3495361" y="3260017"/>
                  </a:cubicBezTo>
                  <a:cubicBezTo>
                    <a:pt x="3264959" y="2720206"/>
                    <a:pt x="3124373" y="2194921"/>
                    <a:pt x="3077287" y="1758482"/>
                  </a:cubicBezTo>
                  <a:lnTo>
                    <a:pt x="3074098" y="1718434"/>
                  </a:lnTo>
                  <a:lnTo>
                    <a:pt x="3772553" y="1718434"/>
                  </a:lnTo>
                  <a:lnTo>
                    <a:pt x="2140950" y="0"/>
                  </a:lnTo>
                  <a:lnTo>
                    <a:pt x="509347" y="1718434"/>
                  </a:lnTo>
                  <a:lnTo>
                    <a:pt x="1208804" y="1718434"/>
                  </a:lnTo>
                  <a:lnTo>
                    <a:pt x="1204616" y="1771022"/>
                  </a:lnTo>
                  <a:cubicBezTo>
                    <a:pt x="1157530" y="2207461"/>
                    <a:pt x="1016945" y="2732746"/>
                    <a:pt x="786542" y="3272557"/>
                  </a:cubicBezTo>
                  <a:cubicBezTo>
                    <a:pt x="589054" y="3735253"/>
                    <a:pt x="353623" y="4142916"/>
                    <a:pt x="112439" y="4461494"/>
                  </a:cubicBezTo>
                  <a:close/>
                </a:path>
              </a:pathLst>
            </a:custGeom>
            <a:gradFill flip="none" rotWithShape="1">
              <a:gsLst>
                <a:gs pos="100000">
                  <a:schemeClr val="bg1">
                    <a:alpha val="0"/>
                  </a:schemeClr>
                </a:gs>
                <a:gs pos="0">
                  <a:schemeClr val="bg1"/>
                </a:gs>
              </a:gsLst>
              <a:lin ang="5400000" scaled="1"/>
              <a:tileRect/>
            </a:gradFill>
            <a:ln>
              <a:gradFill>
                <a:gsLst>
                  <a:gs pos="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
          <p:nvSpPr>
            <p:cNvPr id="30" name="任意多边形: 形状 42"/>
            <p:cNvSpPr/>
            <p:nvPr>
              <p:custDataLst>
                <p:tags r:id="rId18"/>
              </p:custDataLst>
            </p:nvPr>
          </p:nvSpPr>
          <p:spPr>
            <a:xfrm rot="16200000" flipV="1">
              <a:off x="5795981" y="3741695"/>
              <a:ext cx="989578" cy="1062822"/>
            </a:xfrm>
            <a:custGeom>
              <a:avLst/>
              <a:gdLst>
                <a:gd name="connsiteX0" fmla="*/ 0 w 4285371"/>
                <a:gd name="connsiteY0" fmla="*/ 4602559 h 4602559"/>
                <a:gd name="connsiteX1" fmla="*/ 4285371 w 4285371"/>
                <a:gd name="connsiteY1" fmla="*/ 4602559 h 4602559"/>
                <a:gd name="connsiteX2" fmla="*/ 4278235 w 4285371"/>
                <a:gd name="connsiteY2" fmla="*/ 4585417 h 4602559"/>
                <a:gd name="connsiteX3" fmla="*/ 4169464 w 4285371"/>
                <a:gd name="connsiteY3" fmla="*/ 4448954 h 4602559"/>
                <a:gd name="connsiteX4" fmla="*/ 3495361 w 4285371"/>
                <a:gd name="connsiteY4" fmla="*/ 3260017 h 4602559"/>
                <a:gd name="connsiteX5" fmla="*/ 3077287 w 4285371"/>
                <a:gd name="connsiteY5" fmla="*/ 1758482 h 4602559"/>
                <a:gd name="connsiteX6" fmla="*/ 3074098 w 4285371"/>
                <a:gd name="connsiteY6" fmla="*/ 1718434 h 4602559"/>
                <a:gd name="connsiteX7" fmla="*/ 3772553 w 4285371"/>
                <a:gd name="connsiteY7" fmla="*/ 1718434 h 4602559"/>
                <a:gd name="connsiteX8" fmla="*/ 2140950 w 4285371"/>
                <a:gd name="connsiteY8" fmla="*/ 0 h 4602559"/>
                <a:gd name="connsiteX9" fmla="*/ 509347 w 4285371"/>
                <a:gd name="connsiteY9" fmla="*/ 1718434 h 4602559"/>
                <a:gd name="connsiteX10" fmla="*/ 1208804 w 4285371"/>
                <a:gd name="connsiteY10" fmla="*/ 1718434 h 4602559"/>
                <a:gd name="connsiteX11" fmla="*/ 1204616 w 4285371"/>
                <a:gd name="connsiteY11" fmla="*/ 1771022 h 4602559"/>
                <a:gd name="connsiteX12" fmla="*/ 786542 w 4285371"/>
                <a:gd name="connsiteY12" fmla="*/ 3272557 h 4602559"/>
                <a:gd name="connsiteX13" fmla="*/ 112439 w 4285371"/>
                <a:gd name="connsiteY13" fmla="*/ 4461494 h 46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5371" h="4602559">
                  <a:moveTo>
                    <a:pt x="0" y="4602559"/>
                  </a:moveTo>
                  <a:lnTo>
                    <a:pt x="4285371" y="4602559"/>
                  </a:lnTo>
                  <a:lnTo>
                    <a:pt x="4278235" y="4585417"/>
                  </a:lnTo>
                  <a:lnTo>
                    <a:pt x="4169464" y="4448954"/>
                  </a:lnTo>
                  <a:cubicBezTo>
                    <a:pt x="3928280" y="4130376"/>
                    <a:pt x="3692849" y="3722713"/>
                    <a:pt x="3495361" y="3260017"/>
                  </a:cubicBezTo>
                  <a:cubicBezTo>
                    <a:pt x="3264959" y="2720206"/>
                    <a:pt x="3124373" y="2194921"/>
                    <a:pt x="3077287" y="1758482"/>
                  </a:cubicBezTo>
                  <a:lnTo>
                    <a:pt x="3074098" y="1718434"/>
                  </a:lnTo>
                  <a:lnTo>
                    <a:pt x="3772553" y="1718434"/>
                  </a:lnTo>
                  <a:lnTo>
                    <a:pt x="2140950" y="0"/>
                  </a:lnTo>
                  <a:lnTo>
                    <a:pt x="509347" y="1718434"/>
                  </a:lnTo>
                  <a:lnTo>
                    <a:pt x="1208804" y="1718434"/>
                  </a:lnTo>
                  <a:lnTo>
                    <a:pt x="1204616" y="1771022"/>
                  </a:lnTo>
                  <a:cubicBezTo>
                    <a:pt x="1157530" y="2207461"/>
                    <a:pt x="1016945" y="2732746"/>
                    <a:pt x="786542" y="3272557"/>
                  </a:cubicBezTo>
                  <a:cubicBezTo>
                    <a:pt x="589054" y="3735253"/>
                    <a:pt x="353623" y="4142916"/>
                    <a:pt x="112439" y="4461494"/>
                  </a:cubicBezTo>
                  <a:close/>
                </a:path>
              </a:pathLst>
            </a:custGeom>
            <a:gradFill flip="none" rotWithShape="1">
              <a:gsLst>
                <a:gs pos="100000">
                  <a:schemeClr val="bg1">
                    <a:alpha val="0"/>
                  </a:schemeClr>
                </a:gs>
                <a:gs pos="0">
                  <a:schemeClr val="bg1"/>
                </a:gs>
              </a:gsLst>
              <a:lin ang="5400000" scaled="1"/>
              <a:tileRect/>
            </a:gradFill>
            <a:ln>
              <a:gradFill>
                <a:gsLst>
                  <a:gs pos="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937" y="3618559"/>
            <a:ext cx="12195824" cy="2905603"/>
          </a:xfrm>
          <a:custGeom>
            <a:avLst/>
            <a:gdLst>
              <a:gd name="connsiteX0" fmla="*/ 12195824 w 12195824"/>
              <a:gd name="connsiteY0" fmla="*/ 0 h 2905603"/>
              <a:gd name="connsiteX1" fmla="*/ 12195824 w 12195824"/>
              <a:gd name="connsiteY1" fmla="*/ 1510594 h 2905603"/>
              <a:gd name="connsiteX2" fmla="*/ 44495 w 12195824"/>
              <a:gd name="connsiteY2" fmla="*/ 1926403 h 2905603"/>
              <a:gd name="connsiteX3" fmla="*/ 0 w 12195824"/>
              <a:gd name="connsiteY3" fmla="*/ 1895988 h 2905603"/>
              <a:gd name="connsiteX4" fmla="*/ 0 w 12195824"/>
              <a:gd name="connsiteY4" fmla="*/ 1740007 h 2905603"/>
              <a:gd name="connsiteX5" fmla="*/ 197099 w 12195824"/>
              <a:gd name="connsiteY5" fmla="*/ 1850847 h 2905603"/>
              <a:gd name="connsiteX6" fmla="*/ 12195824 w 12195824"/>
              <a:gd name="connsiteY6" fmla="*/ 0 h 290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24" h="2905603">
                <a:moveTo>
                  <a:pt x="12195824" y="0"/>
                </a:moveTo>
                <a:cubicBezTo>
                  <a:pt x="12195824" y="0"/>
                  <a:pt x="12195824" y="0"/>
                  <a:pt x="12195824" y="1510594"/>
                </a:cubicBezTo>
                <a:cubicBezTo>
                  <a:pt x="4964997" y="3681785"/>
                  <a:pt x="1591827" y="2910999"/>
                  <a:pt x="44495" y="1926403"/>
                </a:cubicBezTo>
                <a:lnTo>
                  <a:pt x="0" y="1895988"/>
                </a:lnTo>
                <a:lnTo>
                  <a:pt x="0" y="1740007"/>
                </a:lnTo>
                <a:lnTo>
                  <a:pt x="197099" y="1850847"/>
                </a:lnTo>
                <a:cubicBezTo>
                  <a:pt x="1842253" y="2703906"/>
                  <a:pt x="5273214" y="3120062"/>
                  <a:pt x="12195824" y="0"/>
                </a:cubicBezTo>
                <a:close/>
              </a:path>
            </a:pathLst>
          </a:custGeom>
          <a:solidFill>
            <a:srgbClr val="A00000"/>
          </a:solidFill>
          <a:ln>
            <a:noFill/>
          </a:ln>
        </p:spPr>
        <p:txBody>
          <a:bodyPr vert="horz" wrap="square" lIns="91440" tIns="45720" rIns="91440" bIns="45720" numCol="1" anchor="t" anchorCtr="0" compatLnSpc="1">
            <a:noAutofit/>
          </a:bodyPr>
          <a:lstStyle/>
          <a:p>
            <a:endParaRPr lang="zh-CN" altLang="en-US"/>
          </a:p>
        </p:txBody>
      </p:sp>
      <p:sp>
        <p:nvSpPr>
          <p:cNvPr id="8" name="任意多边形: 形状 7"/>
          <p:cNvSpPr/>
          <p:nvPr/>
        </p:nvSpPr>
        <p:spPr>
          <a:xfrm>
            <a:off x="2998" y="5358085"/>
            <a:ext cx="12203274" cy="1515105"/>
          </a:xfrm>
          <a:custGeom>
            <a:avLst/>
            <a:gdLst>
              <a:gd name="connsiteX0" fmla="*/ 12203274 w 12203274"/>
              <a:gd name="connsiteY0" fmla="*/ 0 h 1515105"/>
              <a:gd name="connsiteX1" fmla="*/ 12203274 w 12203274"/>
              <a:gd name="connsiteY1" fmla="*/ 1515105 h 1515105"/>
              <a:gd name="connsiteX2" fmla="*/ 1268952 w 12203274"/>
              <a:gd name="connsiteY2" fmla="*/ 1515105 h 1515105"/>
              <a:gd name="connsiteX3" fmla="*/ 304800 w 12203274"/>
              <a:gd name="connsiteY3" fmla="*/ 1515105 h 1515105"/>
              <a:gd name="connsiteX4" fmla="*/ 176290 w 12203274"/>
              <a:gd name="connsiteY4" fmla="*/ 1515105 h 1515105"/>
              <a:gd name="connsiteX5" fmla="*/ 0 w 12203274"/>
              <a:gd name="connsiteY5" fmla="*/ 1515105 h 1515105"/>
              <a:gd name="connsiteX6" fmla="*/ 0 w 12203274"/>
              <a:gd name="connsiteY6" fmla="*/ 1393201 h 1515105"/>
              <a:gd name="connsiteX7" fmla="*/ 0 w 12203274"/>
              <a:gd name="connsiteY7" fmla="*/ 1189805 h 1515105"/>
              <a:gd name="connsiteX8" fmla="*/ 0 w 12203274"/>
              <a:gd name="connsiteY8" fmla="*/ 225429 h 1515105"/>
              <a:gd name="connsiteX9" fmla="*/ 75556 w 12203274"/>
              <a:gd name="connsiteY9" fmla="*/ 282423 h 1515105"/>
              <a:gd name="connsiteX10" fmla="*/ 12203274 w 12203274"/>
              <a:gd name="connsiteY10" fmla="*/ 0 h 15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3274" h="1515105">
                <a:moveTo>
                  <a:pt x="12203274" y="0"/>
                </a:moveTo>
                <a:lnTo>
                  <a:pt x="12203274" y="1515105"/>
                </a:lnTo>
                <a:cubicBezTo>
                  <a:pt x="12203274" y="1515105"/>
                  <a:pt x="12203274" y="1515105"/>
                  <a:pt x="1268952" y="1515105"/>
                </a:cubicBezTo>
                <a:lnTo>
                  <a:pt x="304800" y="1515105"/>
                </a:lnTo>
                <a:lnTo>
                  <a:pt x="176290" y="1515105"/>
                </a:lnTo>
                <a:lnTo>
                  <a:pt x="0" y="1515105"/>
                </a:lnTo>
                <a:lnTo>
                  <a:pt x="0" y="1393201"/>
                </a:lnTo>
                <a:lnTo>
                  <a:pt x="0" y="1189805"/>
                </a:lnTo>
                <a:lnTo>
                  <a:pt x="0" y="225429"/>
                </a:lnTo>
                <a:lnTo>
                  <a:pt x="75556" y="282423"/>
                </a:lnTo>
                <a:cubicBezTo>
                  <a:pt x="1633275" y="1325591"/>
                  <a:pt x="5008560" y="2159255"/>
                  <a:pt x="1220327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p:cNvSpPr txBox="1"/>
          <p:nvPr/>
        </p:nvSpPr>
        <p:spPr>
          <a:xfrm>
            <a:off x="1308272" y="2593110"/>
            <a:ext cx="3874434" cy="645160"/>
          </a:xfrm>
          <a:prstGeom prst="rect">
            <a:avLst/>
          </a:prstGeom>
          <a:noFill/>
        </p:spPr>
        <p:txBody>
          <a:bodyPr wrap="square">
            <a:spAutoFit/>
          </a:bodyPr>
          <a:lstStyle/>
          <a:p>
            <a:r>
              <a:rPr lang="en-US" altLang="zh-CN" sz="3600" b="1" kern="2200" dirty="0">
                <a:latin typeface="微软雅黑" panose="020B0503020204020204" pitchFamily="34" charset="-122"/>
                <a:ea typeface="微软雅黑" panose="020B0503020204020204" pitchFamily="34" charset="-122"/>
              </a:rPr>
              <a:t>2023</a:t>
            </a:r>
            <a:r>
              <a:rPr lang="zh-CN" altLang="en-US" sz="3600" b="1" kern="2200" dirty="0">
                <a:latin typeface="微软雅黑" panose="020B0503020204020204" pitchFamily="34" charset="-122"/>
                <a:ea typeface="微软雅黑" panose="020B0503020204020204" pitchFamily="34" charset="-122"/>
              </a:rPr>
              <a:t>年工作成效</a:t>
            </a:r>
            <a:endParaRPr lang="zh-CN" altLang="en-US" sz="3600" b="1" kern="2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401945" y="1738875"/>
            <a:ext cx="906619" cy="824145"/>
          </a:xfrm>
          <a:prstGeom prst="rect">
            <a:avLst/>
          </a:prstGeom>
          <a:noFill/>
        </p:spPr>
        <p:txBody>
          <a:bodyPr wrap="square" rtlCol="0">
            <a:prstTxWarp prst="textPlain">
              <a:avLst/>
            </a:prstTxWarp>
            <a:spAutoFit/>
          </a:bodyPr>
          <a:lstStyle/>
          <a:p>
            <a:r>
              <a:rPr lang="en-US" altLang="zh-CN" sz="4000" b="1" dirty="0" smtClean="0">
                <a:solidFill>
                  <a:schemeClr val="accent1"/>
                </a:solidFill>
                <a:latin typeface="Arial" panose="020B0604020202020204" pitchFamily="34" charset="0"/>
                <a:cs typeface="Arial" panose="020B0604020202020204" pitchFamily="34" charset="0"/>
              </a:rPr>
              <a:t>01</a:t>
            </a:r>
            <a:endParaRPr lang="zh-CN" altLang="en-US" sz="4000" b="1" dirty="0">
              <a:solidFill>
                <a:schemeClr val="accent1"/>
              </a:solidFill>
              <a:latin typeface="Arial" panose="020B0604020202020204" pitchFamily="34" charset="0"/>
              <a:cs typeface="Arial" panose="020B0604020202020204" pitchFamily="34" charset="0"/>
            </a:endParaRPr>
          </a:p>
        </p:txBody>
      </p:sp>
      <p:cxnSp>
        <p:nvCxnSpPr>
          <p:cNvPr id="15" name="直接连接符 14"/>
          <p:cNvCxnSpPr/>
          <p:nvPr/>
        </p:nvCxnSpPr>
        <p:spPr>
          <a:xfrm>
            <a:off x="1219926" y="1738875"/>
            <a:ext cx="0" cy="1424753"/>
          </a:xfrm>
          <a:prstGeom prst="line">
            <a:avLst/>
          </a:prstGeom>
          <a:ln w="38100">
            <a:solidFill>
              <a:srgbClr val="A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形状 63"/>
          <p:cNvSpPr/>
          <p:nvPr>
            <p:custDataLst>
              <p:tags r:id="rId1"/>
            </p:custDataLst>
          </p:nvPr>
        </p:nvSpPr>
        <p:spPr>
          <a:xfrm>
            <a:off x="0" y="6197600"/>
            <a:ext cx="12192000" cy="660399"/>
          </a:xfrm>
          <a:custGeom>
            <a:avLst/>
            <a:gdLst>
              <a:gd name="connsiteX0" fmla="*/ 0 w 12192000"/>
              <a:gd name="connsiteY0" fmla="*/ 0 h 2334994"/>
              <a:gd name="connsiteX1" fmla="*/ 196546 w 12192000"/>
              <a:gd name="connsiteY1" fmla="*/ 103605 h 2334994"/>
              <a:gd name="connsiteX2" fmla="*/ 6096001 w 12192000"/>
              <a:gd name="connsiteY2" fmla="*/ 1331695 h 2334994"/>
              <a:gd name="connsiteX3" fmla="*/ 11995457 w 12192000"/>
              <a:gd name="connsiteY3" fmla="*/ 103605 h 2334994"/>
              <a:gd name="connsiteX4" fmla="*/ 12192000 w 12192000"/>
              <a:gd name="connsiteY4" fmla="*/ 1 h 2334994"/>
              <a:gd name="connsiteX5" fmla="*/ 12192000 w 12192000"/>
              <a:gd name="connsiteY5" fmla="*/ 2334994 h 2334994"/>
              <a:gd name="connsiteX6" fmla="*/ 0 w 12192000"/>
              <a:gd name="connsiteY6" fmla="*/ 2334994 h 233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34994">
                <a:moveTo>
                  <a:pt x="0" y="0"/>
                </a:moveTo>
                <a:lnTo>
                  <a:pt x="196546" y="103605"/>
                </a:lnTo>
                <a:cubicBezTo>
                  <a:pt x="1706348" y="862382"/>
                  <a:pt x="3792121" y="1331695"/>
                  <a:pt x="6096001" y="1331695"/>
                </a:cubicBezTo>
                <a:cubicBezTo>
                  <a:pt x="8399882" y="1331695"/>
                  <a:pt x="10485654" y="862382"/>
                  <a:pt x="11995457" y="103605"/>
                </a:cubicBezTo>
                <a:lnTo>
                  <a:pt x="12192000" y="1"/>
                </a:lnTo>
                <a:lnTo>
                  <a:pt x="12192000" y="2334994"/>
                </a:lnTo>
                <a:lnTo>
                  <a:pt x="0" y="2334994"/>
                </a:lnTo>
                <a:close/>
              </a:path>
            </a:pathLst>
          </a:custGeom>
          <a:solidFill>
            <a:srgbClr val="B82325"/>
          </a:solidFill>
          <a:ln>
            <a:noFill/>
          </a:ln>
          <a:effectLst>
            <a:outerShdw blurRad="279400" dist="127000" dir="4560000" sx="98000" sy="98000" algn="tl" rotWithShape="0">
              <a:srgbClr val="86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lang="zh-CN" altLang="en-US">
              <a:latin typeface="思源黑体 CN Regular" panose="020B0500000000000000" charset="-122"/>
              <a:ea typeface="思源黑体 CN Regular" panose="020B0500000000000000" charset="-122"/>
              <a:sym typeface="微软雅黑" panose="020B0503020204020204" pitchFamily="34" charset="-122"/>
            </a:endParaRPr>
          </a:p>
        </p:txBody>
      </p:sp>
      <p:grpSp>
        <p:nvGrpSpPr>
          <p:cNvPr id="52" name="组合 51"/>
          <p:cNvGrpSpPr/>
          <p:nvPr/>
        </p:nvGrpSpPr>
        <p:grpSpPr>
          <a:xfrm>
            <a:off x="1518364" y="1181293"/>
            <a:ext cx="8613648" cy="660397"/>
            <a:chOff x="914400" y="2023130"/>
            <a:chExt cx="4037034" cy="660397"/>
          </a:xfrm>
        </p:grpSpPr>
        <p:sp>
          <p:nvSpPr>
            <p:cNvPr id="53" name="任意多边形: 形状 35"/>
            <p:cNvSpPr/>
            <p:nvPr>
              <p:custDataLst>
                <p:tags r:id="rId2"/>
              </p:custDataLst>
            </p:nvPr>
          </p:nvSpPr>
          <p:spPr>
            <a:xfrm flipV="1">
              <a:off x="914400" y="2023130"/>
              <a:ext cx="4037034" cy="660397"/>
            </a:xfrm>
            <a:custGeom>
              <a:avLst/>
              <a:gdLst>
                <a:gd name="connsiteX0" fmla="*/ 0 w 4359783"/>
                <a:gd name="connsiteY0" fmla="*/ 1578245 h 1578245"/>
                <a:gd name="connsiteX1" fmla="*/ 4359783 w 4359783"/>
                <a:gd name="connsiteY1" fmla="*/ 1578245 h 1578245"/>
                <a:gd name="connsiteX2" fmla="*/ 4359783 w 4359783"/>
                <a:gd name="connsiteY2" fmla="*/ 419101 h 1578245"/>
                <a:gd name="connsiteX3" fmla="*/ 4127949 w 4359783"/>
                <a:gd name="connsiteY3" fmla="*/ 187267 h 1578245"/>
                <a:gd name="connsiteX4" fmla="*/ 752761 w 4359783"/>
                <a:gd name="connsiteY4" fmla="*/ 187267 h 1578245"/>
                <a:gd name="connsiteX5" fmla="*/ 625815 w 4359783"/>
                <a:gd name="connsiteY5" fmla="*/ 0 h 1578245"/>
                <a:gd name="connsiteX6" fmla="*/ 605403 w 4359783"/>
                <a:gd name="connsiteY6" fmla="*/ 187267 h 1578245"/>
                <a:gd name="connsiteX7" fmla="*/ 0 w 4359783"/>
                <a:gd name="connsiteY7" fmla="*/ 187267 h 15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783" h="1578245">
                  <a:moveTo>
                    <a:pt x="0" y="1578245"/>
                  </a:moveTo>
                  <a:lnTo>
                    <a:pt x="4359783" y="1578245"/>
                  </a:lnTo>
                  <a:lnTo>
                    <a:pt x="4359783" y="419101"/>
                  </a:lnTo>
                  <a:lnTo>
                    <a:pt x="4127949" y="187267"/>
                  </a:lnTo>
                  <a:lnTo>
                    <a:pt x="752761" y="187267"/>
                  </a:lnTo>
                  <a:lnTo>
                    <a:pt x="625815" y="0"/>
                  </a:lnTo>
                  <a:lnTo>
                    <a:pt x="605403" y="187267"/>
                  </a:lnTo>
                  <a:lnTo>
                    <a:pt x="0" y="187267"/>
                  </a:lnTo>
                  <a:close/>
                </a:path>
              </a:pathLst>
            </a:custGeom>
            <a:solidFill>
              <a:schemeClr val="bg1"/>
            </a:solidFill>
            <a:ln>
              <a:solidFill>
                <a:srgbClr val="C00000"/>
              </a:solidFill>
            </a:ln>
            <a:effectLst>
              <a:outerShdw blurRad="520700" dist="38100" dir="2700000" sx="73000" sy="73000" algn="tl" rotWithShape="0">
                <a:srgbClr val="FF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solidFill>
                    <a:srgbClr val="C00000"/>
                  </a:solidFill>
                </a:ln>
                <a:solidFill>
                  <a:srgbClr val="C00000"/>
                </a:solidFill>
                <a:latin typeface="思源黑体 CN Regular" panose="020B0500000000000000" charset="-122"/>
                <a:ea typeface="思源黑体 CN Regular" panose="020B0500000000000000" charset="-122"/>
              </a:endParaRPr>
            </a:p>
          </p:txBody>
        </p:sp>
        <p:sp>
          <p:nvSpPr>
            <p:cNvPr id="54" name="文本框 53"/>
            <p:cNvSpPr txBox="1"/>
            <p:nvPr>
              <p:custDataLst>
                <p:tags r:id="rId3"/>
              </p:custDataLst>
            </p:nvPr>
          </p:nvSpPr>
          <p:spPr>
            <a:xfrm>
              <a:off x="1065839" y="2082794"/>
              <a:ext cx="3734156" cy="456565"/>
            </a:xfrm>
            <a:prstGeom prst="rect">
              <a:avLst/>
            </a:prstGeom>
            <a:noFill/>
          </p:spPr>
          <p:txBody>
            <a:bodyPr wrap="square">
              <a:spAutoFit/>
            </a:bodyPr>
            <a:lstStyle/>
            <a:p>
              <a:pPr indent="406400">
                <a:lnSpc>
                  <a:spcPts val="2850"/>
                </a:lnSpc>
              </a:pPr>
              <a:r>
                <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以“科技赋能”为核心，做“胸怀大局”表率</a:t>
              </a:r>
              <a:endParaRPr sz="2400" b="1">
                <a:solidFill>
                  <a:srgbClr val="936F55"/>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
        <p:nvSpPr>
          <p:cNvPr id="55" name="文本框 54"/>
          <p:cNvSpPr txBox="1"/>
          <p:nvPr>
            <p:custDataLst>
              <p:tags r:id="rId4"/>
            </p:custDataLst>
          </p:nvPr>
        </p:nvSpPr>
        <p:spPr>
          <a:xfrm>
            <a:off x="954206" y="1964320"/>
            <a:ext cx="10731825" cy="368300"/>
          </a:xfrm>
          <a:prstGeom prst="rect">
            <a:avLst/>
          </a:prstGeom>
          <a:noFill/>
        </p:spPr>
        <p:txBody>
          <a:bodyPr wrap="square">
            <a:spAutoFit/>
          </a:bodyPr>
          <a:lstStyle/>
          <a:p>
            <a:r>
              <a:rPr lang="zh-CN" sz="1800" b="1" kern="100">
                <a:effectLst/>
                <a:latin typeface="微软雅黑" panose="020B0503020204020204" pitchFamily="34" charset="-122"/>
                <a:ea typeface="微软雅黑" panose="020B0503020204020204" pitchFamily="34" charset="-122"/>
                <a:cs typeface="仿宋_GB2312"/>
              </a:rPr>
              <a:t>在马总、翟总的帮助指导下，全处人员团结一心、攻坚克难，实现了投资运营服务保障的质效双提升。</a:t>
            </a:r>
            <a:endParaRPr lang="zh-CN" sz="1800" b="1" kern="100">
              <a:effectLst/>
              <a:latin typeface="微软雅黑" panose="020B0503020204020204" pitchFamily="34" charset="-122"/>
              <a:ea typeface="微软雅黑" panose="020B0503020204020204" pitchFamily="34" charset="-122"/>
              <a:cs typeface="仿宋_GB2312"/>
            </a:endParaRPr>
          </a:p>
        </p:txBody>
      </p:sp>
      <p:grpSp>
        <p:nvGrpSpPr>
          <p:cNvPr id="59" name="组合 58"/>
          <p:cNvGrpSpPr/>
          <p:nvPr/>
        </p:nvGrpSpPr>
        <p:grpSpPr>
          <a:xfrm rot="0">
            <a:off x="739140" y="5648960"/>
            <a:ext cx="10840085" cy="645160"/>
            <a:chOff x="5783572" y="2213789"/>
            <a:chExt cx="9130987" cy="558221"/>
          </a:xfrm>
        </p:grpSpPr>
        <p:sp>
          <p:nvSpPr>
            <p:cNvPr id="60" name="矩形: 圆角 135"/>
            <p:cNvSpPr/>
            <p:nvPr>
              <p:custDataLst>
                <p:tags r:id="rId5"/>
              </p:custDataLst>
            </p:nvPr>
          </p:nvSpPr>
          <p:spPr>
            <a:xfrm>
              <a:off x="5783572" y="2213789"/>
              <a:ext cx="9130987" cy="530201"/>
            </a:xfrm>
            <a:prstGeom prst="roundRect">
              <a:avLst>
                <a:gd name="adj" fmla="val 50000"/>
              </a:avLst>
            </a:prstGeom>
            <a:solidFill>
              <a:schemeClr val="accent3">
                <a:lumMod val="20000"/>
                <a:lumOff val="80000"/>
              </a:schemeClr>
            </a:solidFill>
            <a:ln>
              <a:gradFill>
                <a:gsLst>
                  <a:gs pos="90000">
                    <a:schemeClr val="accent1"/>
                  </a:gs>
                  <a:gs pos="56000">
                    <a:schemeClr val="accent1">
                      <a:lumMod val="25000"/>
                      <a:lumOff val="75000"/>
                    </a:schemeClr>
                  </a:gs>
                </a:gsLst>
                <a:path path="shape">
                  <a:fillToRect l="50000" t="50000" r="50000" b="50000"/>
                </a:path>
                <a:tileRect/>
              </a:gra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61" name="文本框 60"/>
            <p:cNvSpPr txBox="1"/>
            <p:nvPr>
              <p:custDataLst>
                <p:tags r:id="rId6"/>
              </p:custDataLst>
            </p:nvPr>
          </p:nvSpPr>
          <p:spPr>
            <a:xfrm>
              <a:off x="6029829" y="2218184"/>
              <a:ext cx="8537053" cy="553826"/>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处室骨干员工获公司</a:t>
              </a:r>
              <a:r>
                <a:rPr lang="zh-CN" altLang="zh-CN" sz="1600" kern="100">
                  <a:solidFill>
                    <a:srgbClr val="C00000"/>
                  </a:solidFill>
                  <a:effectLst/>
                  <a:cs typeface="微软雅黑" panose="020B0503020204020204" pitchFamily="34" charset="-122"/>
                </a:rPr>
                <a:t>“示范型标兵”</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等殊荣</a:t>
              </a:r>
              <a:br>
                <a:rPr lang="zh-CN" altLang="en-US" sz="1600" b="0">
                  <a:gradFill>
                    <a:gsLst>
                      <a:gs pos="50000">
                        <a:schemeClr val="tx1"/>
                      </a:gs>
                      <a:gs pos="0">
                        <a:schemeClr val="tx1">
                          <a:lumMod val="25000"/>
                          <a:lumOff val="75000"/>
                        </a:schemeClr>
                      </a:gs>
                      <a:gs pos="100000">
                        <a:schemeClr val="tx1">
                          <a:lumMod val="85000"/>
                        </a:schemeClr>
                      </a:gs>
                    </a:gsLst>
                    <a:lin ang="5400000" scaled="1"/>
                  </a:gradFill>
                </a:rPr>
              </a:br>
              <a:r>
                <a:rPr lang="zh-CN" altLang="en-US" sz="1600" b="0">
                  <a:gradFill>
                    <a:gsLst>
                      <a:gs pos="50000">
                        <a:schemeClr val="tx1"/>
                      </a:gs>
                      <a:gs pos="0">
                        <a:schemeClr val="tx1">
                          <a:lumMod val="25000"/>
                          <a:lumOff val="75000"/>
                        </a:schemeClr>
                      </a:gs>
                      <a:gs pos="100000">
                        <a:schemeClr val="tx1">
                          <a:lumMod val="85000"/>
                        </a:schemeClr>
                      </a:gs>
                    </a:gsLst>
                    <a:lin ang="5400000" scaled="1"/>
                  </a:gradFill>
                  <a:sym typeface="+mn-ea"/>
                </a:rPr>
                <a:t>处室</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多人获</a:t>
              </a:r>
              <a:r>
                <a:rPr lang="zh-CN" altLang="zh-CN" sz="1600" kern="100">
                  <a:solidFill>
                    <a:srgbClr val="C00000"/>
                  </a:solidFill>
                  <a:effectLst/>
                  <a:cs typeface="微软雅黑" panose="020B0503020204020204" pitchFamily="34" charset="-122"/>
                </a:rPr>
                <a:t>工行、招行等托管行，国寿股份公司、公司职业年金部、投资中心</a:t>
              </a: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等公司内外部致信感谢</a:t>
              </a:r>
              <a:endParaRPr lang="zh-CN" altLang="en-US" sz="1600" b="0">
                <a:gradFill>
                  <a:gsLst>
                    <a:gs pos="50000">
                      <a:schemeClr val="tx1"/>
                    </a:gs>
                    <a:gs pos="0">
                      <a:schemeClr val="tx1">
                        <a:lumMod val="25000"/>
                        <a:lumOff val="75000"/>
                      </a:schemeClr>
                    </a:gs>
                    <a:gs pos="100000">
                      <a:schemeClr val="tx1">
                        <a:lumMod val="85000"/>
                      </a:schemeClr>
                    </a:gs>
                  </a:gsLst>
                  <a:lin ang="5400000" scaled="1"/>
                </a:gradFill>
              </a:endParaRPr>
            </a:p>
          </p:txBody>
        </p:sp>
      </p:grpSp>
      <p:sp>
        <p:nvSpPr>
          <p:cNvPr id="92" name="文本框 91"/>
          <p:cNvSpPr txBox="1"/>
          <p:nvPr>
            <p:custDataLst>
              <p:tags r:id="rId7"/>
            </p:custDataLst>
          </p:nvPr>
        </p:nvSpPr>
        <p:spPr>
          <a:xfrm>
            <a:off x="1098550" y="294429"/>
            <a:ext cx="1231900" cy="430530"/>
          </a:xfrm>
          <a:prstGeom prst="rect">
            <a:avLst/>
          </a:prstGeom>
          <a:noFill/>
        </p:spPr>
        <p:txBody>
          <a:bodyPr wrap="none" lIns="0" tIns="0" rIns="0" b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2023</a:t>
            </a: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a:t>
            </a:r>
            <a:endPar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6" name="矩形: 圆角 135"/>
          <p:cNvSpPr/>
          <p:nvPr>
            <p:custDataLst>
              <p:tags r:id="rId8"/>
            </p:custDataLst>
          </p:nvPr>
        </p:nvSpPr>
        <p:spPr>
          <a:xfrm>
            <a:off x="896545" y="2630170"/>
            <a:ext cx="4438800" cy="612775"/>
          </a:xfrm>
          <a:prstGeom prst="roundRect">
            <a:avLst>
              <a:gd name="adj" fmla="val 50000"/>
            </a:avLst>
          </a:prstGeom>
          <a:solidFill>
            <a:schemeClr val="accent3">
              <a:lumMod val="20000"/>
              <a:lumOff val="80000"/>
            </a:schemeClr>
          </a:solidFill>
          <a:ln>
            <a:gradFill>
              <a:gsLst>
                <a:gs pos="90000">
                  <a:schemeClr val="accent1"/>
                </a:gs>
                <a:gs pos="56000">
                  <a:schemeClr val="accent1">
                    <a:lumMod val="25000"/>
                    <a:lumOff val="75000"/>
                  </a:schemeClr>
                </a:gs>
              </a:gsLst>
              <a:path path="shape">
                <a:fillToRect l="50000" t="50000" r="50000" b="50000"/>
              </a:path>
              <a:tileRect/>
            </a:gra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grpSp>
        <p:nvGrpSpPr>
          <p:cNvPr id="99" name="组合 98"/>
          <p:cNvGrpSpPr/>
          <p:nvPr/>
        </p:nvGrpSpPr>
        <p:grpSpPr>
          <a:xfrm rot="0">
            <a:off x="895985" y="3554730"/>
            <a:ext cx="4439285" cy="887095"/>
            <a:chOff x="1824347" y="2786846"/>
            <a:chExt cx="3256347" cy="767555"/>
          </a:xfrm>
        </p:grpSpPr>
        <p:sp>
          <p:nvSpPr>
            <p:cNvPr id="100" name="矩形: 圆角 138"/>
            <p:cNvSpPr/>
            <p:nvPr>
              <p:custDataLst>
                <p:tags r:id="rId9"/>
              </p:custDataLst>
            </p:nvPr>
          </p:nvSpPr>
          <p:spPr>
            <a:xfrm>
              <a:off x="1824347" y="2786846"/>
              <a:ext cx="3256347" cy="767555"/>
            </a:xfrm>
            <a:prstGeom prst="roundRect">
              <a:avLst>
                <a:gd name="adj" fmla="val 50000"/>
              </a:avLst>
            </a:prstGeom>
            <a:solidFill>
              <a:schemeClr val="accent3">
                <a:lumMod val="20000"/>
                <a:lumOff val="80000"/>
              </a:schemeClr>
            </a:solidFill>
            <a:ln>
              <a:gradFill>
                <a:gsLst>
                  <a:gs pos="90000">
                    <a:schemeClr val="accent1"/>
                  </a:gs>
                  <a:gs pos="56000">
                    <a:schemeClr val="accent1">
                      <a:lumMod val="25000"/>
                      <a:lumOff val="75000"/>
                    </a:schemeClr>
                  </a:gs>
                </a:gsLst>
                <a:path path="shape">
                  <a:fillToRect l="50000" t="50000" r="50000" b="50000"/>
                </a:path>
                <a:tileRect/>
              </a:gra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01" name="文本框 100"/>
            <p:cNvSpPr txBox="1"/>
            <p:nvPr>
              <p:custDataLst>
                <p:tags r:id="rId10"/>
              </p:custDataLst>
            </p:nvPr>
          </p:nvSpPr>
          <p:spPr>
            <a:xfrm>
              <a:off x="1869968" y="2990166"/>
              <a:ext cx="3165105" cy="372823"/>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None/>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投资运营智能平台获</a:t>
              </a:r>
              <a:endParaRPr lang="zh-CN" altLang="en-US" sz="1600">
                <a:gradFill>
                  <a:gsLst>
                    <a:gs pos="50000">
                      <a:schemeClr val="tx1"/>
                    </a:gs>
                    <a:gs pos="0">
                      <a:schemeClr val="tx1">
                        <a:lumMod val="25000"/>
                        <a:lumOff val="75000"/>
                      </a:schemeClr>
                    </a:gs>
                    <a:gs pos="100000">
                      <a:schemeClr val="tx1">
                        <a:lumMod val="85000"/>
                      </a:schemeClr>
                    </a:gs>
                  </a:gsLst>
                  <a:lin ang="5400000" scaled="1"/>
                </a:gradFill>
              </a:endParaRPr>
            </a:p>
            <a:p>
              <a:pPr algn="ctr">
                <a:buClrTx/>
                <a:buSzTx/>
                <a:buNone/>
              </a:pPr>
              <a:r>
                <a:rPr lang="zh-CN" altLang="zh-CN" sz="1600" kern="100">
                  <a:solidFill>
                    <a:srgbClr val="C00000"/>
                  </a:solidFill>
                  <a:effectLst/>
                  <a:cs typeface="微软雅黑" panose="020B0503020204020204" pitchFamily="34" charset="-122"/>
                </a:rPr>
                <a:t>中国数字金融“科技赋能业务创新奖”</a:t>
              </a:r>
              <a:br>
                <a:rPr lang="zh-CN" altLang="zh-CN" sz="1600" kern="100">
                  <a:solidFill>
                    <a:srgbClr val="C00000"/>
                  </a:solidFill>
                  <a:effectLst/>
                  <a:cs typeface="微软雅黑" panose="020B0503020204020204" pitchFamily="34" charset="-122"/>
                </a:rPr>
              </a:br>
              <a:r>
                <a:rPr lang="zh-CN" altLang="zh-CN" sz="1600" kern="100">
                  <a:solidFill>
                    <a:srgbClr val="C00000"/>
                  </a:solidFill>
                  <a:effectLst/>
                  <a:cs typeface="微软雅黑" panose="020B0503020204020204" pitchFamily="34" charset="-122"/>
                </a:rPr>
                <a:t>参选集团“卓越服务奖”</a:t>
              </a:r>
              <a:endParaRPr lang="zh-CN" altLang="zh-CN" sz="1600" kern="100">
                <a:solidFill>
                  <a:srgbClr val="C00000"/>
                </a:solidFill>
                <a:effectLst/>
                <a:cs typeface="微软雅黑" panose="020B0503020204020204" pitchFamily="34" charset="-122"/>
              </a:endParaRPr>
            </a:p>
          </p:txBody>
        </p:sp>
      </p:grpSp>
      <p:sp>
        <p:nvSpPr>
          <p:cNvPr id="107" name="矩形: 圆角 135"/>
          <p:cNvSpPr/>
          <p:nvPr>
            <p:custDataLst>
              <p:tags r:id="rId11"/>
            </p:custDataLst>
          </p:nvPr>
        </p:nvSpPr>
        <p:spPr>
          <a:xfrm>
            <a:off x="895985" y="4724400"/>
            <a:ext cx="4438800" cy="612140"/>
          </a:xfrm>
          <a:prstGeom prst="roundRect">
            <a:avLst>
              <a:gd name="adj" fmla="val 50000"/>
            </a:avLst>
          </a:prstGeom>
          <a:solidFill>
            <a:schemeClr val="accent3">
              <a:lumMod val="20000"/>
              <a:lumOff val="80000"/>
            </a:schemeClr>
          </a:solidFill>
          <a:ln>
            <a:gradFill>
              <a:gsLst>
                <a:gs pos="90000">
                  <a:schemeClr val="accent1"/>
                </a:gs>
                <a:gs pos="56000">
                  <a:schemeClr val="accent1">
                    <a:lumMod val="25000"/>
                    <a:lumOff val="75000"/>
                  </a:schemeClr>
                </a:gs>
              </a:gsLst>
              <a:path path="shape">
                <a:fillToRect l="50000" t="50000" r="50000" b="50000"/>
              </a:path>
              <a:tileRect/>
            </a:gra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sp>
        <p:nvSpPr>
          <p:cNvPr id="111" name="矩形: 圆角 138"/>
          <p:cNvSpPr/>
          <p:nvPr>
            <p:custDataLst>
              <p:tags r:id="rId12"/>
            </p:custDataLst>
          </p:nvPr>
        </p:nvSpPr>
        <p:spPr>
          <a:xfrm>
            <a:off x="6901030" y="4721225"/>
            <a:ext cx="4438800" cy="612775"/>
          </a:xfrm>
          <a:prstGeom prst="roundRect">
            <a:avLst>
              <a:gd name="adj" fmla="val 50000"/>
            </a:avLst>
          </a:prstGeom>
          <a:solidFill>
            <a:schemeClr val="accent3">
              <a:lumMod val="20000"/>
              <a:lumOff val="80000"/>
            </a:schemeClr>
          </a:solidFill>
          <a:ln>
            <a:gradFill>
              <a:gsLst>
                <a:gs pos="90000">
                  <a:schemeClr val="accent1"/>
                </a:gs>
                <a:gs pos="56000">
                  <a:schemeClr val="accent1">
                    <a:lumMod val="25000"/>
                    <a:lumOff val="75000"/>
                  </a:schemeClr>
                </a:gs>
              </a:gsLst>
              <a:path path="shape">
                <a:fillToRect l="50000" t="50000" r="50000" b="50000"/>
              </a:path>
              <a:tileRect/>
            </a:grad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b="1">
              <a:solidFill>
                <a:schemeClr val="accent1"/>
              </a:solidFill>
              <a:latin typeface="思源黑体 CN Regular" panose="020B0500000000000000" charset="-122"/>
              <a:ea typeface="思源黑体 CN Regular" panose="020B0500000000000000" charset="-122"/>
            </a:endParaRPr>
          </a:p>
        </p:txBody>
      </p:sp>
      <p:pic>
        <p:nvPicPr>
          <p:cNvPr id="541" name="图片 540" descr="C:\Users\Administrator.DESKTOP-8BQ5N27\Downloads\微信图片_20230920174213.jpg微信图片_20230920174213"/>
          <p:cNvPicPr>
            <a:picLocks noChangeAspect="1"/>
          </p:cNvPicPr>
          <p:nvPr>
            <p:custDataLst>
              <p:tags r:id="rId13"/>
            </p:custDataLst>
          </p:nvPr>
        </p:nvPicPr>
        <p:blipFill>
          <a:blip r:embed="rId14"/>
          <a:srcRect t="20611" b="20611"/>
          <a:stretch>
            <a:fillRect/>
          </a:stretch>
        </p:blipFill>
        <p:spPr>
          <a:xfrm>
            <a:off x="8949690" y="2527935"/>
            <a:ext cx="2464435" cy="17684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1" name="图片 120"/>
          <p:cNvPicPr>
            <a:picLocks noChangeAspect="1"/>
          </p:cNvPicPr>
          <p:nvPr>
            <p:custDataLst>
              <p:tags r:id="rId15"/>
            </p:custDataLst>
          </p:nvPr>
        </p:nvPicPr>
        <p:blipFill rotWithShape="1">
          <a:blip r:embed="rId16" cstate="print">
            <a:extLst>
              <a:ext uri="{28A0092B-C50C-407E-A947-70E740481C1C}">
                <a14:useLocalDpi xmlns:a14="http://schemas.microsoft.com/office/drawing/2010/main" val="0"/>
              </a:ext>
            </a:extLst>
          </a:blip>
          <a:srcRect l="8126" t="2853" r="9853" b="19337"/>
          <a:stretch>
            <a:fillRect/>
          </a:stretch>
        </p:blipFill>
        <p:spPr>
          <a:xfrm>
            <a:off x="6036945" y="2534920"/>
            <a:ext cx="2491105" cy="17716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p:cNvSpPr txBox="1"/>
          <p:nvPr>
            <p:custDataLst>
              <p:tags r:id="rId17"/>
            </p:custDataLst>
          </p:nvPr>
        </p:nvSpPr>
        <p:spPr>
          <a:xfrm>
            <a:off x="950595" y="2635249"/>
            <a:ext cx="4330700" cy="640081"/>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中债成员业务发展质量评价中</a:t>
            </a:r>
            <a:r>
              <a:rPr lang="zh-CN" altLang="en-US" sz="1600" b="0">
                <a:gradFill>
                  <a:gsLst>
                    <a:gs pos="50000">
                      <a:schemeClr val="tx1"/>
                    </a:gs>
                    <a:gs pos="0">
                      <a:schemeClr val="tx1">
                        <a:lumMod val="25000"/>
                        <a:lumOff val="75000"/>
                      </a:schemeClr>
                    </a:gs>
                    <a:gs pos="100000">
                      <a:schemeClr val="tx1">
                        <a:lumMod val="85000"/>
                      </a:schemeClr>
                    </a:gs>
                  </a:gsLst>
                  <a:lin ang="5400000" scaled="1"/>
                </a:gradFill>
                <a:sym typeface="+mn-ea"/>
              </a:rPr>
              <a:t>获</a:t>
            </a:r>
            <a:endParaRPr lang="zh-CN" altLang="en-US" sz="1600" b="0">
              <a:gradFill>
                <a:gsLst>
                  <a:gs pos="50000">
                    <a:schemeClr val="tx1"/>
                  </a:gs>
                  <a:gs pos="0">
                    <a:schemeClr val="tx1">
                      <a:lumMod val="25000"/>
                      <a:lumOff val="75000"/>
                    </a:schemeClr>
                  </a:gs>
                  <a:gs pos="100000">
                    <a:schemeClr val="tx1">
                      <a:lumMod val="85000"/>
                    </a:schemeClr>
                  </a:gs>
                </a:gsLst>
                <a:lin ang="5400000" scaled="1"/>
              </a:gradFill>
            </a:endParaRPr>
          </a:p>
          <a:p>
            <a:r>
              <a:rPr lang="zh-CN" altLang="zh-CN" sz="1600" kern="100">
                <a:solidFill>
                  <a:srgbClr val="C00000"/>
                </a:solidFill>
                <a:effectLst/>
                <a:cs typeface="微软雅黑" panose="020B0503020204020204" pitchFamily="34" charset="-122"/>
              </a:rPr>
              <a:t>“债券业务锐意进取机构”（资产管理业务）</a:t>
            </a:r>
            <a:endParaRPr lang="zh-CN" altLang="zh-CN" sz="1600" kern="100">
              <a:solidFill>
                <a:srgbClr val="C00000"/>
              </a:solidFill>
              <a:effectLst/>
              <a:cs typeface="微软雅黑" panose="020B0503020204020204" pitchFamily="34" charset="-122"/>
            </a:endParaRPr>
          </a:p>
        </p:txBody>
      </p:sp>
      <p:sp>
        <p:nvSpPr>
          <p:cNvPr id="4" name="文本框 3"/>
          <p:cNvSpPr txBox="1"/>
          <p:nvPr>
            <p:custDataLst>
              <p:tags r:id="rId18"/>
            </p:custDataLst>
          </p:nvPr>
        </p:nvSpPr>
        <p:spPr>
          <a:xfrm>
            <a:off x="1159585" y="4729480"/>
            <a:ext cx="3911600" cy="640080"/>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牵头参加公司第二届经典服务案例大赛</a:t>
            </a:r>
            <a:br>
              <a:rPr lang="zh-CN" altLang="en-US" sz="1600"/>
            </a:br>
            <a:r>
              <a:rPr lang="zh-CN" altLang="zh-CN" sz="1600" kern="100">
                <a:solidFill>
                  <a:srgbClr val="C00000"/>
                </a:solidFill>
                <a:effectLst/>
                <a:cs typeface="微软雅黑" panose="020B0503020204020204" pitchFamily="34" charset="-122"/>
              </a:rPr>
              <a:t>获二等奖</a:t>
            </a:r>
            <a:endParaRPr lang="zh-CN" altLang="zh-CN" sz="1600" kern="100">
              <a:solidFill>
                <a:srgbClr val="C00000"/>
              </a:solidFill>
              <a:effectLst/>
              <a:cs typeface="微软雅黑" panose="020B0503020204020204" pitchFamily="34" charset="-122"/>
            </a:endParaRPr>
          </a:p>
        </p:txBody>
      </p:sp>
      <p:sp>
        <p:nvSpPr>
          <p:cNvPr id="5" name="文本框 4"/>
          <p:cNvSpPr txBox="1"/>
          <p:nvPr>
            <p:custDataLst>
              <p:tags r:id="rId19"/>
            </p:custDataLst>
          </p:nvPr>
        </p:nvSpPr>
        <p:spPr>
          <a:xfrm>
            <a:off x="7024782" y="4826070"/>
            <a:ext cx="4315048" cy="431028"/>
          </a:xfrm>
          <a:prstGeom prst="rect">
            <a:avLst/>
          </a:prstGeom>
          <a:no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algn="ctr">
              <a:defRPr sz="1400" b="1">
                <a:solidFill>
                  <a:schemeClr val="accen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buClrTx/>
              <a:buSzTx/>
              <a:buFontTx/>
            </a:pPr>
            <a:r>
              <a:rPr lang="zh-CN" altLang="en-US" sz="1600" b="0">
                <a:gradFill>
                  <a:gsLst>
                    <a:gs pos="50000">
                      <a:schemeClr val="tx1"/>
                    </a:gs>
                    <a:gs pos="0">
                      <a:schemeClr val="tx1">
                        <a:lumMod val="25000"/>
                        <a:lumOff val="75000"/>
                      </a:schemeClr>
                    </a:gs>
                    <a:gs pos="100000">
                      <a:schemeClr val="tx1">
                        <a:lumMod val="85000"/>
                      </a:schemeClr>
                    </a:gs>
                  </a:gsLst>
                  <a:lin ang="5400000" scaled="1"/>
                </a:gradFill>
              </a:rPr>
              <a:t>牵头参加中国人寿第三届短视频大赛</a:t>
            </a:r>
            <a:endParaRPr lang="zh-CN" altLang="en-US" sz="1600" b="0"/>
          </a:p>
          <a:p>
            <a:pPr algn="ctr">
              <a:buClrTx/>
              <a:buSzTx/>
              <a:buFontTx/>
            </a:pPr>
            <a:r>
              <a:rPr lang="zh-CN" altLang="zh-CN" sz="1600" kern="100">
                <a:solidFill>
                  <a:srgbClr val="C00000"/>
                </a:solidFill>
                <a:effectLst/>
                <a:cs typeface="微软雅黑" panose="020B0503020204020204" pitchFamily="34" charset="-122"/>
              </a:rPr>
              <a:t>获最具创意奖</a:t>
            </a:r>
            <a:endParaRPr lang="zh-CN" altLang="zh-CN" sz="1600" kern="100">
              <a:solidFill>
                <a:srgbClr val="C00000"/>
              </a:solidFill>
              <a:effectLst/>
              <a:cs typeface="微软雅黑" panose="020B0503020204020204" pitchFamily="34" charset="-122"/>
            </a:endParaRPr>
          </a:p>
        </p:txBody>
      </p:sp>
      <p:pic>
        <p:nvPicPr>
          <p:cNvPr id="6" name="图片 5" descr="Billfish.cVDNIF"/>
          <p:cNvPicPr>
            <a:picLocks noGrp="1" noChangeAspect="1"/>
          </p:cNvPicPr>
          <p:nvPr isPhoto="1">
            <p:custDataLst>
              <p:tags r:id="rId20"/>
            </p:custDataLst>
          </p:nvPr>
        </p:nvPicPr>
        <p:blipFill>
          <a:blip r:embed="rId21" cstate="email">
            <a:lum/>
          </a:blip>
          <a:srcRect/>
          <a:stretch>
            <a:fillRect/>
          </a:stretch>
        </p:blipFill>
        <p:spPr>
          <a:xfrm>
            <a:off x="5351780" y="4000500"/>
            <a:ext cx="1488440" cy="1586865"/>
          </a:xfrm>
          <a:custGeom>
            <a:avLst/>
            <a:gdLst>
              <a:gd name="connsiteX0" fmla="*/ 447658 w 1286406"/>
              <a:gd name="connsiteY0" fmla="*/ 228760 h 1371489"/>
              <a:gd name="connsiteX1" fmla="*/ 289274 w 1286406"/>
              <a:gd name="connsiteY1" fmla="*/ 557494 h 1371489"/>
              <a:gd name="connsiteX2" fmla="*/ 1059296 w 1286406"/>
              <a:gd name="connsiteY2" fmla="*/ 557494 h 1371489"/>
              <a:gd name="connsiteX3" fmla="*/ 900912 w 1286406"/>
              <a:gd name="connsiteY3" fmla="*/ 228760 h 1371489"/>
              <a:gd name="connsiteX4" fmla="*/ 0 w 1286406"/>
              <a:gd name="connsiteY4" fmla="*/ 0 h 1371489"/>
              <a:gd name="connsiteX5" fmla="*/ 1286406 w 1286406"/>
              <a:gd name="connsiteY5" fmla="*/ 0 h 1371489"/>
              <a:gd name="connsiteX6" fmla="*/ 1286406 w 1286406"/>
              <a:gd name="connsiteY6" fmla="*/ 1371489 h 1371489"/>
              <a:gd name="connsiteX7" fmla="*/ 0 w 1286406"/>
              <a:gd name="connsiteY7" fmla="*/ 1371489 h 13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406" h="1371489">
                <a:moveTo>
                  <a:pt x="447658" y="228760"/>
                </a:moveTo>
                <a:lnTo>
                  <a:pt x="289274" y="557494"/>
                </a:lnTo>
                <a:lnTo>
                  <a:pt x="1059296" y="557494"/>
                </a:lnTo>
                <a:lnTo>
                  <a:pt x="900912" y="228760"/>
                </a:lnTo>
                <a:close/>
                <a:moveTo>
                  <a:pt x="0" y="0"/>
                </a:moveTo>
                <a:lnTo>
                  <a:pt x="1286406" y="0"/>
                </a:lnTo>
                <a:lnTo>
                  <a:pt x="1286406" y="1371489"/>
                </a:lnTo>
                <a:lnTo>
                  <a:pt x="0" y="1371489"/>
                </a:lnTo>
                <a:close/>
              </a:path>
            </a:pathLst>
          </a:custGeom>
          <a:effectLst>
            <a:outerShdw blurRad="317500" dist="50800" dir="5400000" algn="ctr" rotWithShape="0">
              <a:srgbClr val="343434">
                <a:alpha val="3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矩形"/>
          <p:cNvSpPr/>
          <p:nvPr>
            <p:custDataLst>
              <p:tags r:id="rId1"/>
            </p:custDataLst>
          </p:nvPr>
        </p:nvSpPr>
        <p:spPr>
          <a:xfrm>
            <a:off x="713740" y="1734820"/>
            <a:ext cx="10693400" cy="1472565"/>
          </a:xfrm>
          <a:prstGeom prst="rect">
            <a:avLst/>
          </a:prstGeom>
          <a:solidFill>
            <a:srgbClr val="FFFCF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pitchFamily="34" charset="-122"/>
              <a:ea typeface="思源黑体 CN Medium" panose="020B0600000000000000" pitchFamily="34" charset="-122"/>
            </a:endParaRPr>
          </a:p>
        </p:txBody>
      </p:sp>
      <p:sp>
        <p:nvSpPr>
          <p:cNvPr id="4" name="文本占位符 2"/>
          <p:cNvSpPr txBox="1"/>
          <p:nvPr>
            <p:custDataLst>
              <p:tags r:id="rId2"/>
            </p:custDataLst>
          </p:nvPr>
        </p:nvSpPr>
        <p:spPr>
          <a:xfrm>
            <a:off x="713740" y="1831975"/>
            <a:ext cx="10662920" cy="1767205"/>
          </a:xfrm>
          <a:prstGeom prst="rect">
            <a:avLst/>
          </a:prstGeom>
        </p:spPr>
        <p:txBody>
          <a:bodyPr/>
          <a:lstStyle>
            <a:lvl1pPr marL="0" indent="0" algn="l" defTabSz="914400" rtl="0" eaLnBrk="1" latinLnBrk="0" hangingPunct="1">
              <a:lnSpc>
                <a:spcPct val="90000"/>
              </a:lnSpc>
              <a:spcBef>
                <a:spcPts val="1000"/>
              </a:spcBef>
              <a:buFontTx/>
              <a:buNone/>
              <a:defRPr sz="22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Tx/>
              <a:buNone/>
              <a:defRPr sz="22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indent="508000" algn="just" defTabSz="914400" rtl="0" fontAlgn="auto">
              <a:lnSpc>
                <a:spcPct val="130000"/>
              </a:lnSpc>
              <a:spcBef>
                <a:spcPts val="1000"/>
              </a:spcBef>
              <a:spcAft>
                <a:spcPts val="0"/>
              </a:spcAft>
              <a:buClr>
                <a:srgbClr val="ED7D31"/>
              </a:buClr>
              <a:buSzTx/>
              <a:buFontTx/>
              <a:buNone/>
              <a:defRPr/>
              <a:extLst>
                <a:ext uri="{35155182-B16C-46BC-9424-99874614C6A1}">
                  <wpsdc:indentchars xmlns:wpsdc="http://www.wps.cn/officeDocument/2017/drawingmlCustomData" val="200" checksum="282533468"/>
                </a:ext>
              </a:extLst>
            </a:pPr>
            <a:r>
              <a:rPr kumimoji="0" lang="zh-CN" altLang="en-US" sz="2000" i="0" u="none" strike="noStrike" kern="100" cap="none" spc="0" normalizeH="0" baseline="0" dirty="0">
                <a:cs typeface="微软雅黑" panose="020B0503020204020204" pitchFamily="34" charset="-122"/>
                <a:sym typeface="Calibri" panose="020F0502020204030204" pitchFamily="34" charset="0"/>
              </a:rPr>
              <a:t>截止12月15日，共处理业务</a:t>
            </a:r>
            <a:r>
              <a:rPr kumimoji="0" lang="zh-CN" altLang="zh-CN" sz="2000" b="1" i="0" u="none" strike="noStrike" kern="100" cap="none" spc="0" normalizeH="0" baseline="0">
                <a:solidFill>
                  <a:srgbClr val="C00000"/>
                </a:solidFill>
                <a:effectLst/>
                <a:cs typeface="微软雅黑" panose="020B0503020204020204" pitchFamily="34" charset="-122"/>
                <a:sym typeface="Calibri" panose="020F0502020204030204" pitchFamily="34" charset="0"/>
              </a:rPr>
              <a:t>49.4万</a:t>
            </a:r>
            <a:r>
              <a:rPr kumimoji="0" lang="zh-CN" altLang="en-US" sz="2000" i="0" u="none" strike="noStrike" kern="100" cap="none" spc="0" normalizeH="0" baseline="0" dirty="0">
                <a:cs typeface="微软雅黑" panose="020B0503020204020204" pitchFamily="34" charset="-122"/>
                <a:sym typeface="Calibri" panose="020F0502020204030204" pitchFamily="34" charset="0"/>
              </a:rPr>
              <a:t>余笔，日均</a:t>
            </a:r>
            <a:r>
              <a:rPr lang="en-US" altLang="zh-CN" sz="2000" b="1" kern="100">
                <a:solidFill>
                  <a:srgbClr val="C00000"/>
                </a:solidFill>
                <a:effectLst/>
                <a:cs typeface="微软雅黑" panose="020B0503020204020204" pitchFamily="34" charset="-122"/>
                <a:sym typeface="Calibri" panose="020F0502020204030204" pitchFamily="34" charset="0"/>
              </a:rPr>
              <a:t>xxx</a:t>
            </a:r>
            <a:r>
              <a:rPr kumimoji="0" lang="zh-CN" altLang="en-US" sz="2000" i="0" u="none" strike="noStrike" kern="100" cap="none" spc="0" normalizeH="0" baseline="0" dirty="0">
                <a:cs typeface="微软雅黑" panose="020B0503020204020204" pitchFamily="34" charset="-122"/>
                <a:sym typeface="Calibri" panose="020F0502020204030204" pitchFamily="34" charset="0"/>
              </a:rPr>
              <a:t>笔。其中，交易指令13万余笔，</a:t>
            </a:r>
            <a:r>
              <a:rPr lang="zh-CN" altLang="en-US" sz="2000" kern="100" dirty="0">
                <a:cs typeface="微软雅黑" panose="020B0503020204020204" pitchFamily="34" charset="-122"/>
                <a:sym typeface="Calibri" panose="020F0502020204030204" pitchFamily="34" charset="0"/>
              </a:rPr>
              <a:t>日均</a:t>
            </a:r>
            <a:r>
              <a:rPr kumimoji="0" lang="zh-CN" altLang="en-US" sz="2000" i="0" u="none" strike="noStrike" kern="100" cap="none" spc="0" normalizeH="0" baseline="0" dirty="0">
                <a:cs typeface="微软雅黑" panose="020B0503020204020204" pitchFamily="34" charset="-122"/>
                <a:sym typeface="Calibri" panose="020F0502020204030204" pitchFamily="34" charset="0"/>
              </a:rPr>
              <a:t>566均笔；非交易指令2.8万余笔，</a:t>
            </a:r>
            <a:r>
              <a:rPr lang="zh-CN" altLang="en-US" sz="2000" kern="100" dirty="0">
                <a:cs typeface="微软雅黑" panose="020B0503020204020204" pitchFamily="34" charset="-122"/>
                <a:sym typeface="Calibri" panose="020F0502020204030204" pitchFamily="34" charset="0"/>
              </a:rPr>
              <a:t>日均</a:t>
            </a:r>
            <a:r>
              <a:rPr kumimoji="0" lang="zh-CN" altLang="en-US" sz="2000" i="0" u="none" strike="noStrike" kern="100" cap="none" spc="0" normalizeH="0" baseline="0" dirty="0">
                <a:cs typeface="微软雅黑" panose="020B0503020204020204" pitchFamily="34" charset="-122"/>
                <a:sym typeface="Calibri" panose="020F0502020204030204" pitchFamily="34" charset="0"/>
              </a:rPr>
              <a:t>125均笔；资金调整7.7万余笔，日均335笔；清算管理24.7万笔，日均1072笔；账户业务管理维护8089个账户；系统数据维护1687项。</a:t>
            </a:r>
            <a:endParaRPr kumimoji="0" lang="zh-CN" altLang="en-US" sz="2000" b="1" i="0" u="none" strike="noStrike" kern="100" cap="none" spc="0" normalizeH="0" baseline="0" dirty="0">
              <a:cs typeface="微软雅黑" panose="020B0503020204020204" pitchFamily="34" charset="-122"/>
              <a:sym typeface="Calibri" panose="020F0502020204030204" pitchFamily="34" charset="0"/>
            </a:endParaRPr>
          </a:p>
        </p:txBody>
      </p:sp>
      <p:sp>
        <p:nvSpPr>
          <p:cNvPr id="3" name="文本框 2"/>
          <p:cNvSpPr txBox="1"/>
          <p:nvPr>
            <p:custDataLst>
              <p:tags r:id="rId3"/>
            </p:custDataLst>
          </p:nvPr>
        </p:nvSpPr>
        <p:spPr>
          <a:xfrm>
            <a:off x="1098550" y="294429"/>
            <a:ext cx="2489200" cy="430530"/>
          </a:xfrm>
          <a:prstGeom prst="rect">
            <a:avLst/>
          </a:prstGeom>
          <a:noFill/>
        </p:spPr>
        <p:txBody>
          <a:bodyPr wrap="none" lIns="0" tIns="0" rIns="0" bIns="0">
            <a:spAutoFit/>
          </a:bodyPr>
          <a:p>
            <a:pPr lvl="0" algn="l">
              <a:defRPr/>
            </a:pPr>
            <a:r>
              <a:rPr lang="zh-CN" altLang="zh-CN" sz="2800" b="1" dirty="0" smtClean="0">
                <a:solidFill>
                  <a:prstClr val="black">
                    <a:lumMod val="85000"/>
                    <a:lumOff val="15000"/>
                  </a:prstClr>
                </a:solidFill>
                <a:latin typeface="微软雅黑" panose="020B0503020204020204" pitchFamily="34" charset="-122"/>
                <a:ea typeface="微软雅黑" panose="020B0503020204020204" pitchFamily="34" charset="-122"/>
                <a:sym typeface="+mn-ea"/>
              </a:rPr>
              <a:t>（一）基本</a:t>
            </a:r>
            <a:r>
              <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rPr>
              <a:t>情况</a:t>
            </a:r>
            <a:endParaRPr kumimoji="0" lang="zh-CN" altLang="zh-CN"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3" name="图片 42"/>
          <p:cNvPicPr>
            <a:picLocks noChangeAspect="1"/>
          </p:cNvPicPr>
          <p:nvPr>
            <p:custDataLst>
              <p:tags r:id="rId4"/>
            </p:custDataLst>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r="38408" b="8618"/>
          <a:stretch>
            <a:fillRect/>
          </a:stretch>
        </p:blipFill>
        <p:spPr>
          <a:xfrm>
            <a:off x="240665" y="3065780"/>
            <a:ext cx="8285480" cy="3726815"/>
          </a:xfrm>
          <a:prstGeom prst="rect">
            <a:avLst/>
          </a:prstGeom>
          <a:noFill/>
        </p:spPr>
      </p:pic>
      <p:grpSp>
        <p:nvGrpSpPr>
          <p:cNvPr id="7" name="组合 6"/>
          <p:cNvGrpSpPr/>
          <p:nvPr/>
        </p:nvGrpSpPr>
        <p:grpSpPr>
          <a:xfrm>
            <a:off x="2627630" y="3363595"/>
            <a:ext cx="8669020" cy="3058160"/>
            <a:chOff x="4138" y="4686"/>
            <a:chExt cx="13652" cy="4816"/>
          </a:xfrm>
        </p:grpSpPr>
        <p:sp>
          <p:nvSpPr>
            <p:cNvPr id="5" name="矩形 4"/>
            <p:cNvSpPr/>
            <p:nvPr>
              <p:custDataLst>
                <p:tags r:id="rId6"/>
              </p:custDataLst>
            </p:nvPr>
          </p:nvSpPr>
          <p:spPr>
            <a:xfrm>
              <a:off x="4139" y="5699"/>
              <a:ext cx="4412" cy="618"/>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处室工作职能</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 name="矩形 5"/>
            <p:cNvSpPr/>
            <p:nvPr>
              <p:custDataLst>
                <p:tags r:id="rId7"/>
              </p:custDataLst>
            </p:nvPr>
          </p:nvSpPr>
          <p:spPr>
            <a:xfrm>
              <a:off x="4139" y="6372"/>
              <a:ext cx="4412" cy="475"/>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交易指令</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8" name="矩形 7"/>
            <p:cNvSpPr/>
            <p:nvPr>
              <p:custDataLst>
                <p:tags r:id="rId8"/>
              </p:custDataLst>
            </p:nvPr>
          </p:nvSpPr>
          <p:spPr>
            <a:xfrm>
              <a:off x="4139" y="6902"/>
              <a:ext cx="4412" cy="476"/>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非交易指令</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0" name="矩形 9"/>
            <p:cNvSpPr/>
            <p:nvPr>
              <p:custDataLst>
                <p:tags r:id="rId9"/>
              </p:custDataLst>
            </p:nvPr>
          </p:nvSpPr>
          <p:spPr>
            <a:xfrm>
              <a:off x="4139" y="7433"/>
              <a:ext cx="4412" cy="476"/>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资金调整</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2" name="矩形 11"/>
            <p:cNvSpPr/>
            <p:nvPr>
              <p:custDataLst>
                <p:tags r:id="rId10"/>
              </p:custDataLst>
            </p:nvPr>
          </p:nvSpPr>
          <p:spPr>
            <a:xfrm>
              <a:off x="4139" y="7964"/>
              <a:ext cx="4412" cy="476"/>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清算管理</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4" name="矩形 13"/>
            <p:cNvSpPr/>
            <p:nvPr>
              <p:custDataLst>
                <p:tags r:id="rId11"/>
              </p:custDataLst>
            </p:nvPr>
          </p:nvSpPr>
          <p:spPr>
            <a:xfrm>
              <a:off x="4139" y="8495"/>
              <a:ext cx="4412" cy="476"/>
            </a:xfrm>
            <a:prstGeom prst="rect">
              <a:avLst/>
            </a:prstGeom>
            <a:solidFill>
              <a:sysClr val="window" lastClr="FFFFFF">
                <a:lumMod val="8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交易类账户</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16" name="矩形 15"/>
            <p:cNvSpPr/>
            <p:nvPr>
              <p:custDataLst>
                <p:tags r:id="rId12"/>
              </p:custDataLst>
            </p:nvPr>
          </p:nvSpPr>
          <p:spPr>
            <a:xfrm>
              <a:off x="4139" y="9026"/>
              <a:ext cx="4412" cy="476"/>
            </a:xfrm>
            <a:prstGeom prst="rect">
              <a:avLst/>
            </a:prstGeom>
            <a:solidFill>
              <a:sysClr val="window" lastClr="FFFFFF">
                <a:lumMod val="65000"/>
              </a:sysClr>
            </a:solidFill>
            <a:ln w="25400" cap="flat" cmpd="sng" algn="ctr">
              <a:noFill/>
              <a:prstDash val="solid"/>
            </a:ln>
            <a:effectLst/>
          </p:spPr>
          <p:txBody>
            <a:bodyPr rtlCol="0" anchor="ctr" anchorCtr="1"/>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公共数据维护</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p:txBody>
        </p:sp>
        <p:sp>
          <p:nvSpPr>
            <p:cNvPr id="20" name="同侧圆角矩形 19"/>
            <p:cNvSpPr/>
            <p:nvPr>
              <p:custDataLst>
                <p:tags r:id="rId13"/>
              </p:custDataLst>
            </p:nvPr>
          </p:nvSpPr>
          <p:spPr>
            <a:xfrm>
              <a:off x="4139" y="4686"/>
              <a:ext cx="4916" cy="654"/>
            </a:xfrm>
            <a:prstGeom prst="round2SameRect">
              <a:avLst/>
            </a:prstGeom>
            <a:gradFill>
              <a:gsLst>
                <a:gs pos="0">
                  <a:srgbClr val="F1321A"/>
                </a:gs>
                <a:gs pos="59000">
                  <a:srgbClr val="B31D2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2023</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业务量概览</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custDataLst>
                <p:tags r:id="rId14"/>
              </p:custDataLst>
            </p:nvPr>
          </p:nvSpPr>
          <p:spPr>
            <a:xfrm>
              <a:off x="8665" y="5699"/>
              <a:ext cx="4569" cy="618"/>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总业务量</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 name="矩形 22"/>
            <p:cNvSpPr/>
            <p:nvPr>
              <p:custDataLst>
                <p:tags r:id="rId15"/>
              </p:custDataLst>
            </p:nvPr>
          </p:nvSpPr>
          <p:spPr>
            <a:xfrm>
              <a:off x="8665" y="6372"/>
              <a:ext cx="4569" cy="475"/>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130632笔</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4" name="矩形 23"/>
            <p:cNvSpPr/>
            <p:nvPr>
              <p:custDataLst>
                <p:tags r:id="rId16"/>
              </p:custDataLst>
            </p:nvPr>
          </p:nvSpPr>
          <p:spPr>
            <a:xfrm>
              <a:off x="8665" y="6902"/>
              <a:ext cx="4569"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28879笔</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5" name="矩形 24"/>
            <p:cNvSpPr/>
            <p:nvPr>
              <p:custDataLst>
                <p:tags r:id="rId17"/>
              </p:custDataLst>
            </p:nvPr>
          </p:nvSpPr>
          <p:spPr>
            <a:xfrm>
              <a:off x="8665" y="7433"/>
              <a:ext cx="4569" cy="476"/>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77364笔</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6" name="矩形 25"/>
            <p:cNvSpPr/>
            <p:nvPr>
              <p:custDataLst>
                <p:tags r:id="rId18"/>
              </p:custDataLst>
            </p:nvPr>
          </p:nvSpPr>
          <p:spPr>
            <a:xfrm>
              <a:off x="8665" y="7964"/>
              <a:ext cx="4569"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247521笔</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7" name="矩形 26"/>
            <p:cNvSpPr/>
            <p:nvPr>
              <p:custDataLst>
                <p:tags r:id="rId19"/>
              </p:custDataLst>
            </p:nvPr>
          </p:nvSpPr>
          <p:spPr>
            <a:xfrm>
              <a:off x="8665" y="8495"/>
              <a:ext cx="4569" cy="476"/>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80</a:t>
              </a:r>
              <a:r>
                <a:rPr kumimoji="0" lang="en-US" altLang="zh-CN"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89</a:t>
              </a: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个</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8" name="矩形 27"/>
            <p:cNvSpPr/>
            <p:nvPr>
              <p:custDataLst>
                <p:tags r:id="rId20"/>
              </p:custDataLst>
            </p:nvPr>
          </p:nvSpPr>
          <p:spPr>
            <a:xfrm>
              <a:off x="8665" y="9026"/>
              <a:ext cx="4569"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1</a:t>
              </a:r>
              <a:r>
                <a:rPr kumimoji="0" lang="en-US" altLang="zh-CN"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687</a:t>
              </a:r>
              <a:r>
                <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rPr>
                <a:t>项</a:t>
              </a:r>
              <a:endParaRPr kumimoji="0" lang="zh-CN" altLang="en-US" sz="1400" b="0" i="0" u="none" strike="noStrike" kern="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endParaRPr>
            </a:p>
          </p:txBody>
        </p:sp>
        <p:sp>
          <p:nvSpPr>
            <p:cNvPr id="29" name="矩形 28"/>
            <p:cNvSpPr/>
            <p:nvPr>
              <p:custDataLst>
                <p:tags r:id="rId21"/>
              </p:custDataLst>
            </p:nvPr>
          </p:nvSpPr>
          <p:spPr>
            <a:xfrm>
              <a:off x="13354" y="5699"/>
              <a:ext cx="4436" cy="618"/>
            </a:xfrm>
            <a:prstGeom prst="rect">
              <a:avLst/>
            </a:prstGeom>
            <a:solidFill>
              <a:schemeClr val="accent2"/>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日均业务量</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矩形 29"/>
            <p:cNvSpPr/>
            <p:nvPr>
              <p:custDataLst>
                <p:tags r:id="rId22"/>
              </p:custDataLst>
            </p:nvPr>
          </p:nvSpPr>
          <p:spPr>
            <a:xfrm>
              <a:off x="13354" y="6372"/>
              <a:ext cx="4436" cy="475"/>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566笔</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31" name="矩形 30"/>
            <p:cNvSpPr/>
            <p:nvPr>
              <p:custDataLst>
                <p:tags r:id="rId23"/>
              </p:custDataLst>
            </p:nvPr>
          </p:nvSpPr>
          <p:spPr>
            <a:xfrm>
              <a:off x="13354" y="6902"/>
              <a:ext cx="4436"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1</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25</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笔</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33" name="矩形 32"/>
            <p:cNvSpPr/>
            <p:nvPr>
              <p:custDataLst>
                <p:tags r:id="rId24"/>
              </p:custDataLst>
            </p:nvPr>
          </p:nvSpPr>
          <p:spPr>
            <a:xfrm>
              <a:off x="13354" y="7433"/>
              <a:ext cx="4436" cy="476"/>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335</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笔</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34" name="矩形 33"/>
            <p:cNvSpPr/>
            <p:nvPr>
              <p:custDataLst>
                <p:tags r:id="rId25"/>
              </p:custDataLst>
            </p:nvPr>
          </p:nvSpPr>
          <p:spPr>
            <a:xfrm>
              <a:off x="13354" y="7964"/>
              <a:ext cx="4436"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10</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72</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笔</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44" name="矩形 43"/>
            <p:cNvSpPr/>
            <p:nvPr>
              <p:custDataLst>
                <p:tags r:id="rId26"/>
              </p:custDataLst>
            </p:nvPr>
          </p:nvSpPr>
          <p:spPr>
            <a:xfrm>
              <a:off x="13354" y="8495"/>
              <a:ext cx="4436" cy="476"/>
            </a:xfrm>
            <a:prstGeom prst="rect">
              <a:avLst/>
            </a:prstGeom>
            <a:solidFill>
              <a:sysClr val="window" lastClr="FFFFFF">
                <a:lumMod val="8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3</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5</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个</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45" name="矩形 44"/>
            <p:cNvSpPr/>
            <p:nvPr>
              <p:custDataLst>
                <p:tags r:id="rId27"/>
              </p:custDataLst>
            </p:nvPr>
          </p:nvSpPr>
          <p:spPr>
            <a:xfrm>
              <a:off x="13354" y="9026"/>
              <a:ext cx="4436" cy="476"/>
            </a:xfrm>
            <a:prstGeom prst="rect">
              <a:avLst/>
            </a:prstGeom>
            <a:solidFill>
              <a:sysClr val="window" lastClr="FFFFFF">
                <a:lumMod val="65000"/>
              </a:sysClr>
            </a:solidFill>
            <a:ln w="25400" cap="flat" cmpd="sng" algn="ctr">
              <a:noFill/>
              <a:prstDash val="solid"/>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7</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rPr>
                <a:t>项</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61" name="矩形 160"/>
            <p:cNvSpPr/>
            <p:nvPr>
              <p:custDataLst>
                <p:tags r:id="rId28"/>
              </p:custDataLst>
            </p:nvPr>
          </p:nvSpPr>
          <p:spPr>
            <a:xfrm flipV="1">
              <a:off x="4138" y="5050"/>
              <a:ext cx="4914" cy="489"/>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grpSp>
      <p:sp>
        <p:nvSpPr>
          <p:cNvPr id="68" name="矩形: 圆角 67"/>
          <p:cNvSpPr/>
          <p:nvPr>
            <p:custDataLst>
              <p:tags r:id="rId29"/>
            </p:custDataLst>
          </p:nvPr>
        </p:nvSpPr>
        <p:spPr>
          <a:xfrm>
            <a:off x="796290" y="1073150"/>
            <a:ext cx="9079865" cy="534035"/>
          </a:xfrm>
          <a:prstGeom prst="roundRect">
            <a:avLst>
              <a:gd name="adj" fmla="val 50000"/>
            </a:avLst>
          </a:prstGeom>
          <a:solidFill>
            <a:schemeClr val="bg1">
              <a:alpha val="80000"/>
            </a:schemeClr>
          </a:solidFill>
          <a:ln w="19050">
            <a:gradFill>
              <a:gsLst>
                <a:gs pos="90000">
                  <a:schemeClr val="accent1"/>
                </a:gs>
                <a:gs pos="56000">
                  <a:schemeClr val="accent1">
                    <a:lumMod val="25000"/>
                    <a:lumOff val="75000"/>
                  </a:schemeClr>
                </a:gs>
              </a:gsLst>
              <a:path path="shape">
                <a:fillToRect l="50000" t="50000" r="50000" b="50000"/>
              </a:path>
              <a:tileRect/>
            </a:gradFill>
          </a:ln>
          <a:effectLst>
            <a:outerShdw blurRad="254000" dist="127000" dir="2700000" sx="96000" sy="96000" algn="tl" rotWithShape="0">
              <a:srgbClr val="C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1" wrap="none" numCol="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a:ln>
                  <a:noFill/>
                </a:ln>
                <a:gradFill flip="none" rotWithShape="1">
                  <a:gsLst>
                    <a:gs pos="0">
                      <a:srgbClr val="640000"/>
                    </a:gs>
                    <a:gs pos="43000">
                      <a:srgbClr val="C40007"/>
                    </a:gs>
                  </a:gsLst>
                  <a:lin ang="2700000" scaled="1"/>
                  <a:tileRect/>
                </a:gra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业务数量与去年同比基本持平，全年未发生一例操作失误导致的风险事件。</a:t>
            </a:r>
            <a:endParaRPr kumimoji="0" lang="zh-CN" altLang="en-US" sz="2000" b="1" i="0" u="none" strike="noStrike" kern="1200" cap="none" spc="0" normalizeH="0" baseline="0" noProof="0">
              <a:ln>
                <a:noFill/>
              </a:ln>
              <a:gradFill flip="none" rotWithShape="1">
                <a:gsLst>
                  <a:gs pos="0">
                    <a:srgbClr val="640000"/>
                  </a:gs>
                  <a:gs pos="43000">
                    <a:srgbClr val="C40007"/>
                  </a:gs>
                </a:gsLst>
                <a:lin ang="2700000" scaled="1"/>
                <a:tileRect/>
              </a:gra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grpSp>
        <p:nvGrpSpPr>
          <p:cNvPr id="78" name="组合 77"/>
          <p:cNvGrpSpPr/>
          <p:nvPr/>
        </p:nvGrpSpPr>
        <p:grpSpPr>
          <a:xfrm>
            <a:off x="847725" y="1595755"/>
            <a:ext cx="9910445" cy="273685"/>
            <a:chOff x="544138" y="2505082"/>
            <a:chExt cx="6567229" cy="252996"/>
          </a:xfrm>
        </p:grpSpPr>
        <p:cxnSp>
          <p:nvCxnSpPr>
            <p:cNvPr id="79" name="直接连接符 78"/>
            <p:cNvCxnSpPr/>
            <p:nvPr>
              <p:custDataLst>
                <p:tags r:id="rId30"/>
              </p:custDataLst>
            </p:nvPr>
          </p:nvCxnSpPr>
          <p:spPr>
            <a:xfrm>
              <a:off x="544138" y="2633896"/>
              <a:ext cx="6082881" cy="0"/>
            </a:xfrm>
            <a:prstGeom prst="line">
              <a:avLst/>
            </a:prstGeom>
            <a:ln>
              <a:gradFill>
                <a:gsLst>
                  <a:gs pos="90000">
                    <a:schemeClr val="accent1"/>
                  </a:gs>
                  <a:gs pos="56000">
                    <a:schemeClr val="accent1">
                      <a:lumMod val="25000"/>
                      <a:lumOff val="75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6652230" y="2505082"/>
              <a:ext cx="459137" cy="252996"/>
              <a:chOff x="3866386" y="3937567"/>
              <a:chExt cx="459137" cy="307574"/>
            </a:xfrm>
          </p:grpSpPr>
          <p:sp>
            <p:nvSpPr>
              <p:cNvPr id="81" name="任意多边形: 形状 80"/>
              <p:cNvSpPr/>
              <p:nvPr>
                <p:custDataLst>
                  <p:tags r:id="rId31"/>
                </p:custDataLst>
              </p:nvPr>
            </p:nvSpPr>
            <p:spPr>
              <a:xfrm>
                <a:off x="3866386" y="3937567"/>
                <a:ext cx="133693" cy="307574"/>
              </a:xfrm>
              <a:custGeom>
                <a:avLst/>
                <a:gdLst>
                  <a:gd name="connsiteX0" fmla="*/ 125 w 195804"/>
                  <a:gd name="connsiteY0" fmla="*/ 442462 h 450466"/>
                  <a:gd name="connsiteX1" fmla="*/ 529 w 195804"/>
                  <a:gd name="connsiteY1" fmla="*/ 450466 h 450466"/>
                  <a:gd name="connsiteX2" fmla="*/ 0 w 195804"/>
                  <a:gd name="connsiteY2" fmla="*/ 450466 h 450466"/>
                  <a:gd name="connsiteX3" fmla="*/ 0 w 195804"/>
                  <a:gd name="connsiteY3" fmla="*/ 444928 h 450466"/>
                  <a:gd name="connsiteX4" fmla="*/ 125 w 195804"/>
                  <a:gd name="connsiteY4" fmla="*/ 23089 h 450466"/>
                  <a:gd name="connsiteX5" fmla="*/ 740 w 195804"/>
                  <a:gd name="connsiteY5" fmla="*/ 35266 h 450466"/>
                  <a:gd name="connsiteX6" fmla="*/ 170502 w 195804"/>
                  <a:gd name="connsiteY6" fmla="*/ 220692 h 450466"/>
                  <a:gd name="connsiteX7" fmla="*/ 195804 w 195804"/>
                  <a:gd name="connsiteY7" fmla="*/ 223084 h 450466"/>
                  <a:gd name="connsiteX8" fmla="*/ 188849 w 195804"/>
                  <a:gd name="connsiteY8" fmla="*/ 223435 h 450466"/>
                  <a:gd name="connsiteX9" fmla="*/ 3423 w 195804"/>
                  <a:gd name="connsiteY9" fmla="*/ 393197 h 450466"/>
                  <a:gd name="connsiteX10" fmla="*/ 268 w 195804"/>
                  <a:gd name="connsiteY10" fmla="*/ 426566 h 450466"/>
                  <a:gd name="connsiteX11" fmla="*/ 0 w 195804"/>
                  <a:gd name="connsiteY11" fmla="*/ 421258 h 450466"/>
                  <a:gd name="connsiteX12" fmla="*/ 0 w 195804"/>
                  <a:gd name="connsiteY12" fmla="*/ 25554 h 450466"/>
                  <a:gd name="connsiteX13" fmla="*/ 0 w 195804"/>
                  <a:gd name="connsiteY13" fmla="*/ 0 h 450466"/>
                  <a:gd name="connsiteX14" fmla="*/ 344 w 195804"/>
                  <a:gd name="connsiteY14" fmla="*/ 0 h 450466"/>
                  <a:gd name="connsiteX15" fmla="*/ 125 w 195804"/>
                  <a:gd name="connsiteY15" fmla="*/ 4349 h 450466"/>
                  <a:gd name="connsiteX16" fmla="*/ 0 w 195804"/>
                  <a:gd name="connsiteY16" fmla="*/ 1882 h 4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04" h="450466">
                    <a:moveTo>
                      <a:pt x="125" y="442462"/>
                    </a:moveTo>
                    <a:lnTo>
                      <a:pt x="529" y="450466"/>
                    </a:lnTo>
                    <a:lnTo>
                      <a:pt x="0" y="450466"/>
                    </a:lnTo>
                    <a:lnTo>
                      <a:pt x="0" y="444928"/>
                    </a:lnTo>
                    <a:close/>
                    <a:moveTo>
                      <a:pt x="125" y="23089"/>
                    </a:moveTo>
                    <a:lnTo>
                      <a:pt x="740" y="35266"/>
                    </a:lnTo>
                    <a:cubicBezTo>
                      <a:pt x="10183" y="128252"/>
                      <a:pt x="80076" y="203366"/>
                      <a:pt x="170502" y="220692"/>
                    </a:cubicBezTo>
                    <a:lnTo>
                      <a:pt x="195804" y="223084"/>
                    </a:lnTo>
                    <a:lnTo>
                      <a:pt x="188849" y="223435"/>
                    </a:lnTo>
                    <a:cubicBezTo>
                      <a:pt x="95863" y="232878"/>
                      <a:pt x="20748" y="302772"/>
                      <a:pt x="3423" y="393197"/>
                    </a:cubicBezTo>
                    <a:lnTo>
                      <a:pt x="268" y="426566"/>
                    </a:lnTo>
                    <a:lnTo>
                      <a:pt x="0" y="421258"/>
                    </a:lnTo>
                    <a:lnTo>
                      <a:pt x="0" y="25554"/>
                    </a:lnTo>
                    <a:close/>
                    <a:moveTo>
                      <a:pt x="0" y="0"/>
                    </a:moveTo>
                    <a:lnTo>
                      <a:pt x="344" y="0"/>
                    </a:lnTo>
                    <a:lnTo>
                      <a:pt x="125" y="4349"/>
                    </a:lnTo>
                    <a:lnTo>
                      <a:pt x="0" y="188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sym typeface="微软雅黑" panose="020B0503020204020204" pitchFamily="34" charset="-122"/>
                </a:endParaRPr>
              </a:p>
            </p:txBody>
          </p:sp>
          <p:sp>
            <p:nvSpPr>
              <p:cNvPr id="82" name="任意多边形: 形状 81"/>
              <p:cNvSpPr/>
              <p:nvPr>
                <p:custDataLst>
                  <p:tags r:id="rId32"/>
                </p:custDataLst>
              </p:nvPr>
            </p:nvSpPr>
            <p:spPr>
              <a:xfrm>
                <a:off x="4029108" y="3937567"/>
                <a:ext cx="133693" cy="307574"/>
              </a:xfrm>
              <a:custGeom>
                <a:avLst/>
                <a:gdLst>
                  <a:gd name="connsiteX0" fmla="*/ 125 w 195804"/>
                  <a:gd name="connsiteY0" fmla="*/ 442462 h 450466"/>
                  <a:gd name="connsiteX1" fmla="*/ 529 w 195804"/>
                  <a:gd name="connsiteY1" fmla="*/ 450466 h 450466"/>
                  <a:gd name="connsiteX2" fmla="*/ 0 w 195804"/>
                  <a:gd name="connsiteY2" fmla="*/ 450466 h 450466"/>
                  <a:gd name="connsiteX3" fmla="*/ 0 w 195804"/>
                  <a:gd name="connsiteY3" fmla="*/ 444928 h 450466"/>
                  <a:gd name="connsiteX4" fmla="*/ 125 w 195804"/>
                  <a:gd name="connsiteY4" fmla="*/ 23089 h 450466"/>
                  <a:gd name="connsiteX5" fmla="*/ 740 w 195804"/>
                  <a:gd name="connsiteY5" fmla="*/ 35266 h 450466"/>
                  <a:gd name="connsiteX6" fmla="*/ 170502 w 195804"/>
                  <a:gd name="connsiteY6" fmla="*/ 220692 h 450466"/>
                  <a:gd name="connsiteX7" fmla="*/ 195804 w 195804"/>
                  <a:gd name="connsiteY7" fmla="*/ 223084 h 450466"/>
                  <a:gd name="connsiteX8" fmla="*/ 188849 w 195804"/>
                  <a:gd name="connsiteY8" fmla="*/ 223435 h 450466"/>
                  <a:gd name="connsiteX9" fmla="*/ 3423 w 195804"/>
                  <a:gd name="connsiteY9" fmla="*/ 393197 h 450466"/>
                  <a:gd name="connsiteX10" fmla="*/ 268 w 195804"/>
                  <a:gd name="connsiteY10" fmla="*/ 426566 h 450466"/>
                  <a:gd name="connsiteX11" fmla="*/ 0 w 195804"/>
                  <a:gd name="connsiteY11" fmla="*/ 421258 h 450466"/>
                  <a:gd name="connsiteX12" fmla="*/ 0 w 195804"/>
                  <a:gd name="connsiteY12" fmla="*/ 25554 h 450466"/>
                  <a:gd name="connsiteX13" fmla="*/ 0 w 195804"/>
                  <a:gd name="connsiteY13" fmla="*/ 0 h 450466"/>
                  <a:gd name="connsiteX14" fmla="*/ 344 w 195804"/>
                  <a:gd name="connsiteY14" fmla="*/ 0 h 450466"/>
                  <a:gd name="connsiteX15" fmla="*/ 125 w 195804"/>
                  <a:gd name="connsiteY15" fmla="*/ 4349 h 450466"/>
                  <a:gd name="connsiteX16" fmla="*/ 0 w 195804"/>
                  <a:gd name="connsiteY16" fmla="*/ 1882 h 4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04" h="450466">
                    <a:moveTo>
                      <a:pt x="125" y="442462"/>
                    </a:moveTo>
                    <a:lnTo>
                      <a:pt x="529" y="450466"/>
                    </a:lnTo>
                    <a:lnTo>
                      <a:pt x="0" y="450466"/>
                    </a:lnTo>
                    <a:lnTo>
                      <a:pt x="0" y="444928"/>
                    </a:lnTo>
                    <a:close/>
                    <a:moveTo>
                      <a:pt x="125" y="23089"/>
                    </a:moveTo>
                    <a:lnTo>
                      <a:pt x="740" y="35266"/>
                    </a:lnTo>
                    <a:cubicBezTo>
                      <a:pt x="10183" y="128252"/>
                      <a:pt x="80076" y="203366"/>
                      <a:pt x="170502" y="220692"/>
                    </a:cubicBezTo>
                    <a:lnTo>
                      <a:pt x="195804" y="223084"/>
                    </a:lnTo>
                    <a:lnTo>
                      <a:pt x="188849" y="223435"/>
                    </a:lnTo>
                    <a:cubicBezTo>
                      <a:pt x="95863" y="232878"/>
                      <a:pt x="20748" y="302772"/>
                      <a:pt x="3423" y="393197"/>
                    </a:cubicBezTo>
                    <a:lnTo>
                      <a:pt x="268" y="426566"/>
                    </a:lnTo>
                    <a:lnTo>
                      <a:pt x="0" y="421258"/>
                    </a:lnTo>
                    <a:lnTo>
                      <a:pt x="0" y="25554"/>
                    </a:lnTo>
                    <a:close/>
                    <a:moveTo>
                      <a:pt x="0" y="0"/>
                    </a:moveTo>
                    <a:lnTo>
                      <a:pt x="344" y="0"/>
                    </a:lnTo>
                    <a:lnTo>
                      <a:pt x="125" y="4349"/>
                    </a:lnTo>
                    <a:lnTo>
                      <a:pt x="0" y="188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sym typeface="微软雅黑" panose="020B0503020204020204" pitchFamily="34" charset="-122"/>
                </a:endParaRPr>
              </a:p>
            </p:txBody>
          </p:sp>
          <p:sp>
            <p:nvSpPr>
              <p:cNvPr id="83" name="任意多边形: 形状 82"/>
              <p:cNvSpPr/>
              <p:nvPr>
                <p:custDataLst>
                  <p:tags r:id="rId33"/>
                </p:custDataLst>
              </p:nvPr>
            </p:nvSpPr>
            <p:spPr>
              <a:xfrm>
                <a:off x="4191830" y="3937567"/>
                <a:ext cx="133693" cy="307574"/>
              </a:xfrm>
              <a:custGeom>
                <a:avLst/>
                <a:gdLst>
                  <a:gd name="connsiteX0" fmla="*/ 125 w 195804"/>
                  <a:gd name="connsiteY0" fmla="*/ 442462 h 450466"/>
                  <a:gd name="connsiteX1" fmla="*/ 529 w 195804"/>
                  <a:gd name="connsiteY1" fmla="*/ 450466 h 450466"/>
                  <a:gd name="connsiteX2" fmla="*/ 0 w 195804"/>
                  <a:gd name="connsiteY2" fmla="*/ 450466 h 450466"/>
                  <a:gd name="connsiteX3" fmla="*/ 0 w 195804"/>
                  <a:gd name="connsiteY3" fmla="*/ 444928 h 450466"/>
                  <a:gd name="connsiteX4" fmla="*/ 125 w 195804"/>
                  <a:gd name="connsiteY4" fmla="*/ 23089 h 450466"/>
                  <a:gd name="connsiteX5" fmla="*/ 740 w 195804"/>
                  <a:gd name="connsiteY5" fmla="*/ 35266 h 450466"/>
                  <a:gd name="connsiteX6" fmla="*/ 170502 w 195804"/>
                  <a:gd name="connsiteY6" fmla="*/ 220692 h 450466"/>
                  <a:gd name="connsiteX7" fmla="*/ 195804 w 195804"/>
                  <a:gd name="connsiteY7" fmla="*/ 223084 h 450466"/>
                  <a:gd name="connsiteX8" fmla="*/ 188849 w 195804"/>
                  <a:gd name="connsiteY8" fmla="*/ 223435 h 450466"/>
                  <a:gd name="connsiteX9" fmla="*/ 3423 w 195804"/>
                  <a:gd name="connsiteY9" fmla="*/ 393197 h 450466"/>
                  <a:gd name="connsiteX10" fmla="*/ 268 w 195804"/>
                  <a:gd name="connsiteY10" fmla="*/ 426566 h 450466"/>
                  <a:gd name="connsiteX11" fmla="*/ 0 w 195804"/>
                  <a:gd name="connsiteY11" fmla="*/ 421258 h 450466"/>
                  <a:gd name="connsiteX12" fmla="*/ 0 w 195804"/>
                  <a:gd name="connsiteY12" fmla="*/ 25554 h 450466"/>
                  <a:gd name="connsiteX13" fmla="*/ 0 w 195804"/>
                  <a:gd name="connsiteY13" fmla="*/ 0 h 450466"/>
                  <a:gd name="connsiteX14" fmla="*/ 344 w 195804"/>
                  <a:gd name="connsiteY14" fmla="*/ 0 h 450466"/>
                  <a:gd name="connsiteX15" fmla="*/ 125 w 195804"/>
                  <a:gd name="connsiteY15" fmla="*/ 4349 h 450466"/>
                  <a:gd name="connsiteX16" fmla="*/ 0 w 195804"/>
                  <a:gd name="connsiteY16" fmla="*/ 1882 h 4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04" h="450466">
                    <a:moveTo>
                      <a:pt x="125" y="442462"/>
                    </a:moveTo>
                    <a:lnTo>
                      <a:pt x="529" y="450466"/>
                    </a:lnTo>
                    <a:lnTo>
                      <a:pt x="0" y="450466"/>
                    </a:lnTo>
                    <a:lnTo>
                      <a:pt x="0" y="444928"/>
                    </a:lnTo>
                    <a:close/>
                    <a:moveTo>
                      <a:pt x="125" y="23089"/>
                    </a:moveTo>
                    <a:lnTo>
                      <a:pt x="740" y="35266"/>
                    </a:lnTo>
                    <a:cubicBezTo>
                      <a:pt x="10183" y="128252"/>
                      <a:pt x="80076" y="203366"/>
                      <a:pt x="170502" y="220692"/>
                    </a:cubicBezTo>
                    <a:lnTo>
                      <a:pt x="195804" y="223084"/>
                    </a:lnTo>
                    <a:lnTo>
                      <a:pt x="188849" y="223435"/>
                    </a:lnTo>
                    <a:cubicBezTo>
                      <a:pt x="95863" y="232878"/>
                      <a:pt x="20748" y="302772"/>
                      <a:pt x="3423" y="393197"/>
                    </a:cubicBezTo>
                    <a:lnTo>
                      <a:pt x="268" y="426566"/>
                    </a:lnTo>
                    <a:lnTo>
                      <a:pt x="0" y="421258"/>
                    </a:lnTo>
                    <a:lnTo>
                      <a:pt x="0" y="25554"/>
                    </a:lnTo>
                    <a:close/>
                    <a:moveTo>
                      <a:pt x="0" y="0"/>
                    </a:moveTo>
                    <a:lnTo>
                      <a:pt x="344" y="0"/>
                    </a:lnTo>
                    <a:lnTo>
                      <a:pt x="125" y="4349"/>
                    </a:lnTo>
                    <a:lnTo>
                      <a:pt x="0" y="188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sym typeface="微软雅黑" panose="020B0503020204020204" pitchFamily="34" charset="-122"/>
                </a:endParaRPr>
              </a:p>
            </p:txBody>
          </p:sp>
        </p:grpSp>
      </p:grpSp>
      <p:sp>
        <p:nvSpPr>
          <p:cNvPr id="9" name="矩形: 圆角 17"/>
          <p:cNvSpPr/>
          <p:nvPr>
            <p:custDataLst>
              <p:tags r:id="rId34"/>
            </p:custDataLst>
          </p:nvPr>
        </p:nvSpPr>
        <p:spPr>
          <a:xfrm flipH="1">
            <a:off x="3184196" y="-12825"/>
            <a:ext cx="7855461" cy="416628"/>
          </a:xfrm>
          <a:prstGeom prst="roundRect">
            <a:avLst>
              <a:gd name="adj" fmla="val 50000"/>
            </a:avLst>
          </a:prstGeom>
          <a:solidFill>
            <a:srgbClr val="FFFFFF">
              <a:alpha val="80000"/>
            </a:srgbClr>
          </a:solidFill>
          <a:ln w="17716">
            <a:solidFill>
              <a:srgbClr val="FFFFFF"/>
            </a:solidFill>
          </a:ln>
          <a:effectLst>
            <a:outerShdw blurRad="236220" dist="118110" dir="2699999" sx="96000" sy="96000" algn="tl" rotWithShape="0">
              <a:srgbClr val="BF2D20">
                <a:alpha val="20000"/>
              </a:srgbClr>
            </a:outerShdw>
          </a:effectLst>
        </p:spPr>
        <p:style>
          <a:lnRef idx="2">
            <a:srgbClr val="BF2D20">
              <a:shade val="50000"/>
            </a:srgbClr>
          </a:lnRef>
          <a:fillRef idx="1">
            <a:srgbClr val="BF2D20"/>
          </a:fillRef>
          <a:effectRef idx="0">
            <a:srgbClr val="BF2D20"/>
          </a:effectRef>
          <a:fontRef idx="minor">
            <a:srgbClr val="FFFFFF"/>
          </a:fontRef>
        </p:style>
        <p:txBody>
          <a:bodyPr spcFirstLastPara="1" wrap="none" lIns="85039" tIns="42520" rIns="85039" bIns="42520" numCol="1" rtlCol="0" anchor="ctr">
            <a:noAutofit/>
          </a:bodyPr>
          <a:lstStyle/>
          <a:p>
            <a:pPr algn="ctr"/>
            <a:r>
              <a:rPr lang="zh-CN" altLang="en-US" sz="1490" b="0">
                <a:solidFill>
                  <a:srgbClr val="333333"/>
                </a:solidFill>
                <a:latin typeface="思源黑体 CN Regular" panose="020B0500000000000000" charset="-122"/>
                <a:ea typeface="思源黑体 CN Regular" panose="020B0500000000000000" charset="-122"/>
              </a:rPr>
              <a:t>某某地</a:t>
            </a:r>
            <a:r>
              <a:rPr lang="zh-CN" altLang="zh-CN" sz="1490" b="0">
                <a:solidFill>
                  <a:srgbClr val="333333"/>
                </a:solidFill>
                <a:latin typeface="思源黑体 CN Regular" panose="020B0500000000000000" charset="-122"/>
                <a:ea typeface="思源黑体 CN Regular" panose="020B0500000000000000" charset="-122"/>
              </a:rPr>
              <a:t>积极响应全</a:t>
            </a:r>
            <a:r>
              <a:rPr lang="zh-CN" altLang="en-US" sz="1490" b="0">
                <a:solidFill>
                  <a:srgbClr val="333333"/>
                </a:solidFill>
                <a:latin typeface="思源黑体 CN Regular" panose="020B0500000000000000" charset="-122"/>
                <a:ea typeface="思源黑体 CN Regular" panose="020B0500000000000000" charset="-122"/>
              </a:rPr>
              <a:t>地</a:t>
            </a:r>
            <a:r>
              <a:rPr lang="zh-CN" altLang="zh-CN" sz="1490" b="0">
                <a:solidFill>
                  <a:srgbClr val="333333"/>
                </a:solidFill>
                <a:latin typeface="思源黑体 CN Regular" panose="020B0500000000000000" charset="-122"/>
                <a:ea typeface="思源黑体 CN Regular" panose="020B0500000000000000" charset="-122"/>
              </a:rPr>
              <a:t>“</a:t>
            </a:r>
            <a:r>
              <a:rPr lang="zh-CN" altLang="en-US" sz="1490" b="0">
                <a:solidFill>
                  <a:srgbClr val="333333"/>
                </a:solidFill>
                <a:latin typeface="思源黑体 CN Regular" panose="020B0500000000000000" charset="-122"/>
                <a:ea typeface="思源黑体 CN Regular" panose="020B0500000000000000" charset="-122"/>
              </a:rPr>
              <a:t>团结努力</a:t>
            </a:r>
            <a:r>
              <a:rPr lang="zh-CN" altLang="zh-CN" sz="1490" b="0">
                <a:solidFill>
                  <a:srgbClr val="333333"/>
                </a:solidFill>
                <a:latin typeface="思源黑体 CN Regular" panose="020B0500000000000000" charset="-122"/>
                <a:ea typeface="思源黑体 CN Regular" panose="020B0500000000000000" charset="-122"/>
              </a:rPr>
              <a:t>”</a:t>
            </a:r>
            <a:r>
              <a:rPr lang="zh-CN" altLang="en-US" sz="1490" b="0">
                <a:solidFill>
                  <a:srgbClr val="333333"/>
                </a:solidFill>
                <a:latin typeface="思源黑体 CN Regular" panose="020B0500000000000000" charset="-122"/>
                <a:ea typeface="思源黑体 CN Regular" panose="020B0500000000000000" charset="-122"/>
              </a:rPr>
              <a:t>积极合作</a:t>
            </a:r>
            <a:r>
              <a:rPr lang="zh-CN" altLang="zh-CN" sz="1490" b="0">
                <a:solidFill>
                  <a:srgbClr val="333333"/>
                </a:solidFill>
                <a:latin typeface="思源黑体 CN Regular" panose="020B0500000000000000" charset="-122"/>
                <a:ea typeface="思源黑体 CN Regular" panose="020B0500000000000000" charset="-122"/>
              </a:rPr>
              <a:t>，以</a:t>
            </a:r>
            <a:r>
              <a:rPr lang="zh-CN" altLang="en-US" sz="1490" b="0">
                <a:solidFill>
                  <a:srgbClr val="333333"/>
                </a:solidFill>
                <a:latin typeface="思源黑体 CN Regular" panose="020B0500000000000000" charset="-122"/>
                <a:ea typeface="思源黑体 CN Regular" panose="020B0500000000000000" charset="-122"/>
              </a:rPr>
              <a:t>全员努力</a:t>
            </a:r>
            <a:r>
              <a:rPr lang="zh-CN" altLang="zh-CN" sz="1490" b="0">
                <a:solidFill>
                  <a:srgbClr val="333333"/>
                </a:solidFill>
                <a:latin typeface="思源黑体 CN Regular" panose="020B0500000000000000" charset="-122"/>
                <a:ea typeface="思源黑体 CN Regular" panose="020B0500000000000000" charset="-122"/>
              </a:rPr>
              <a:t>之心改造“</a:t>
            </a:r>
            <a:r>
              <a:rPr lang="zh-CN" altLang="en-US" sz="1490" b="0">
                <a:solidFill>
                  <a:srgbClr val="333333"/>
                </a:solidFill>
                <a:latin typeface="思源黑体 CN Regular" panose="020B0500000000000000" charset="-122"/>
                <a:ea typeface="思源黑体 CN Regular" panose="020B0500000000000000" charset="-122"/>
              </a:rPr>
              <a:t>内容页</a:t>
            </a:r>
            <a:r>
              <a:rPr lang="zh-CN" altLang="zh-CN" sz="1490" b="0">
                <a:solidFill>
                  <a:srgbClr val="333333"/>
                </a:solidFill>
                <a:latin typeface="思源黑体 CN Regular" panose="020B0500000000000000" charset="-122"/>
                <a:ea typeface="思源黑体 CN Regular" panose="020B0500000000000000" charset="-122"/>
              </a:rPr>
              <a:t>”</a:t>
            </a:r>
            <a:endParaRPr lang="zh-CN" altLang="en-US" sz="1490">
              <a:solidFill>
                <a:srgbClr val="000000">
                  <a:lumMod val="85000"/>
                  <a:lumOff val="15000"/>
                </a:srgbClr>
              </a:solidFill>
              <a:latin typeface="思源黑体 CN Regular" panose="020B0500000000000000" charset="-122"/>
              <a:ea typeface="思源黑体 CN Regular" panose="020B0500000000000000"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矩形: 圆角 16"/>
          <p:cNvSpPr/>
          <p:nvPr>
            <p:custDataLst>
              <p:tags r:id="rId1"/>
            </p:custDataLst>
          </p:nvPr>
        </p:nvSpPr>
        <p:spPr>
          <a:xfrm>
            <a:off x="777240" y="3289935"/>
            <a:ext cx="10695305" cy="2545715"/>
          </a:xfrm>
          <a:prstGeom prst="roundRect">
            <a:avLst>
              <a:gd name="adj" fmla="val 0"/>
            </a:avLst>
          </a:prstGeom>
          <a:noFill/>
          <a:ln w="19050" cap="flat" cmpd="sng" algn="ctr">
            <a:solidFill>
              <a:schemeClr val="accent1"/>
            </a:solidFill>
            <a:prstDash val="solid"/>
            <a:miter lim="800000"/>
          </a:ln>
          <a:effectLst/>
        </p:spPr>
        <p:txBody>
          <a:bodyPr rtlCol="0" anchor="ctr"/>
          <a:p>
            <a:pPr algn="just" hangingPunct="0">
              <a:lnSpc>
                <a:spcPct val="150000"/>
              </a:lnSpc>
            </a:pPr>
            <a:endPar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5" name="矩形 4"/>
          <p:cNvSpPr/>
          <p:nvPr>
            <p:custDataLst>
              <p:tags r:id="rId2"/>
            </p:custDataLst>
          </p:nvPr>
        </p:nvSpPr>
        <p:spPr>
          <a:xfrm>
            <a:off x="777240" y="1503680"/>
            <a:ext cx="10695305" cy="1786255"/>
          </a:xfrm>
          <a:prstGeom prst="rect">
            <a:avLst/>
          </a:prstGeom>
          <a:gradFill>
            <a:gsLst>
              <a:gs pos="100000">
                <a:schemeClr val="accent2">
                  <a:lumMod val="75000"/>
                </a:schemeClr>
              </a:gs>
              <a:gs pos="52000">
                <a:schemeClr val="accent1"/>
              </a:gs>
              <a:gs pos="0">
                <a:schemeClr val="accent1">
                  <a:lumMod val="75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buClrTx/>
              <a:buSzTx/>
              <a:buFontTx/>
            </a:pPr>
            <a:endParaRPr lang="zh-CN" altLang="en-US" sz="3600" b="1" dirty="0">
              <a:solidFill>
                <a:schemeClr val="bg1"/>
              </a:solidFill>
              <a:effectLst/>
              <a:latin typeface="汉仪文黑-55简" panose="00020600040101010101" charset="-122"/>
              <a:ea typeface="汉仪文黑-55简" panose="00020600040101010101" charset="-122"/>
              <a:cs typeface="思源黑体 CN Normal" panose="02010600030101010101" charset="-122"/>
              <a:sym typeface="+mn-ea"/>
            </a:endParaRPr>
          </a:p>
        </p:txBody>
      </p:sp>
      <p:pic>
        <p:nvPicPr>
          <p:cNvPr id="17" name="图片 16" descr="图片包含 桌子&#10;&#10;描述已自动生成"/>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77875" y="2179320"/>
            <a:ext cx="10694035" cy="1108075"/>
          </a:xfrm>
          <a:prstGeom prst="rect">
            <a:avLst/>
          </a:prstGeom>
        </p:spPr>
      </p:pic>
      <p:sp>
        <p:nvSpPr>
          <p:cNvPr id="2" name="文本框 1"/>
          <p:cNvSpPr txBox="1"/>
          <p:nvPr>
            <p:custDataLst>
              <p:tags r:id="rId5"/>
            </p:custDataLst>
          </p:nvPr>
        </p:nvSpPr>
        <p:spPr>
          <a:xfrm>
            <a:off x="2185670" y="2025650"/>
            <a:ext cx="7820660" cy="784225"/>
          </a:xfrm>
          <a:prstGeom prst="rect">
            <a:avLst/>
          </a:prstGeom>
          <a:noFill/>
        </p:spPr>
        <p:txBody>
          <a:bodyPr wrap="square" rtlCol="0" anchor="t">
            <a:noAutofit/>
          </a:bodyPr>
          <a:lstStyle>
            <a:defPPr>
              <a:defRPr lang="zh-CN"/>
            </a:defPPr>
            <a:lvl1pPr algn="ctr" defTabSz="914400">
              <a:defRPr sz="13800">
                <a:gradFill>
                  <a:gsLst>
                    <a:gs pos="92000">
                      <a:srgbClr val="E9080B"/>
                    </a:gs>
                    <a:gs pos="75000">
                      <a:srgbClr val="DE0000"/>
                    </a:gs>
                    <a:gs pos="0">
                      <a:srgbClr val="581C1C"/>
                    </a:gs>
                  </a:gsLst>
                  <a:lin ang="16200000" scaled="1"/>
                </a:gradFill>
                <a:latin typeface="汉仪许静行楷简" panose="00020600040101010101" charset="-122"/>
                <a:ea typeface="汉仪许静行楷简" panose="00020600040101010101" charset="-122"/>
                <a:cs typeface="汉仪旗黑-55简" panose="00020600040101010101" charset="-128"/>
              </a:defRPr>
            </a:lvl1pPr>
            <a:lvl2pPr defTabSz="914400"/>
            <a:lvl3pPr defTabSz="914400"/>
            <a:lvl4pPr defTabSz="914400"/>
            <a:lvl5pPr defTabSz="914400"/>
            <a:lvl6pPr defTabSz="914400"/>
            <a:lvl7pPr defTabSz="914400"/>
            <a:lvl8pPr defTabSz="914400"/>
            <a:lvl9pPr defTabSz="914400"/>
          </a:lstStyle>
          <a:p>
            <a:pPr lvl="0" algn="ctr">
              <a:buClrTx/>
              <a:buSzTx/>
              <a:buFontTx/>
            </a:pPr>
            <a:r>
              <a:rPr lang="zh-CN" altLang="en-US" sz="3200" b="1">
                <a:solidFill>
                  <a:schemeClr val="bg1"/>
                </a:solidFill>
                <a:effectLst/>
                <a:latin typeface="汉仪文黑-55简" panose="00020600040101010101" charset="-122"/>
                <a:ea typeface="汉仪文黑-55简" panose="00020600040101010101" charset="-122"/>
                <a:cs typeface="思源黑体 CN Normal" panose="02010600030101010101" charset="-122"/>
                <a:sym typeface="+mn-ea"/>
              </a:rPr>
              <a:t>致力于提升管理效能、推进数字化转型</a:t>
            </a:r>
            <a:endParaRPr lang="zh-CN" altLang="en-US" sz="3200" b="1">
              <a:solidFill>
                <a:schemeClr val="bg1"/>
              </a:solidFill>
              <a:effectLst/>
              <a:latin typeface="汉仪文黑-55简" panose="00020600040101010101" charset="-122"/>
              <a:ea typeface="汉仪文黑-55简" panose="00020600040101010101" charset="-122"/>
              <a:cs typeface="思源黑体 CN Normal" panose="02010600030101010101" charset="-122"/>
              <a:sym typeface="+mn-ea"/>
            </a:endParaRPr>
          </a:p>
        </p:txBody>
      </p:sp>
      <p:sp>
        <p:nvSpPr>
          <p:cNvPr id="16" name="矩形 15"/>
          <p:cNvSpPr/>
          <p:nvPr>
            <p:custDataLst>
              <p:tags r:id="rId6"/>
            </p:custDataLst>
          </p:nvPr>
        </p:nvSpPr>
        <p:spPr>
          <a:xfrm>
            <a:off x="986790" y="2345055"/>
            <a:ext cx="10411460" cy="1370965"/>
          </a:xfrm>
          <a:prstGeom prst="rect">
            <a:avLst/>
          </a:prstGeom>
        </p:spPr>
        <p:txBody>
          <a:bodyPr wrap="square">
            <a:noAutofit/>
          </a:bodyPr>
          <a:p>
            <a:pPr indent="0" fontAlgn="auto">
              <a:lnSpc>
                <a:spcPct val="150000"/>
              </a:lnSpc>
            </a:pPr>
            <a:endParaRPr 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nvGrpSpPr>
        <p:grpSpPr>
          <a:xfrm>
            <a:off x="986790" y="3469640"/>
            <a:ext cx="3252470" cy="547370"/>
            <a:chOff x="7865" y="3213"/>
            <a:chExt cx="5584" cy="730"/>
          </a:xfrm>
        </p:grpSpPr>
        <p:sp>
          <p:nvSpPr>
            <p:cNvPr id="6" name="圆角矩形 5"/>
            <p:cNvSpPr/>
            <p:nvPr>
              <p:custDataLst>
                <p:tags r:id="rId7"/>
              </p:custDataLst>
            </p:nvPr>
          </p:nvSpPr>
          <p:spPr>
            <a:xfrm>
              <a:off x="7865" y="3213"/>
              <a:ext cx="5584" cy="730"/>
            </a:xfrm>
            <a:prstGeom prst="roundRect">
              <a:avLst/>
            </a:prstGeom>
            <a:gradFill>
              <a:gsLst>
                <a:gs pos="0">
                  <a:srgbClr val="F8F4EE">
                    <a:lumMod val="110000"/>
                    <a:satMod val="105000"/>
                    <a:tint val="67000"/>
                  </a:srgbClr>
                </a:gs>
                <a:gs pos="12000">
                  <a:srgbClr val="F8F4EE">
                    <a:lumMod val="105000"/>
                    <a:satMod val="103000"/>
                    <a:tint val="73000"/>
                  </a:srgbClr>
                </a:gs>
                <a:gs pos="0">
                  <a:srgbClr val="EBE1D0">
                    <a:lumMod val="90000"/>
                  </a:srgbClr>
                </a:gs>
                <a:gs pos="47000">
                  <a:srgbClr val="B08254"/>
                </a:gs>
              </a:gsLst>
              <a:lin ang="18900000" scaled="0"/>
            </a:gradFill>
            <a:ln>
              <a:noFill/>
            </a:ln>
            <a:effectLst/>
          </p:spPr>
          <p:style>
            <a:lnRef idx="1">
              <a:srgbClr val="F8F4EE"/>
            </a:lnRef>
            <a:fillRef idx="2">
              <a:srgbClr val="F8F4EE"/>
            </a:fillRef>
            <a:effectRef idx="1">
              <a:srgbClr val="F8F4EE"/>
            </a:effectRef>
            <a:fontRef idx="minor">
              <a:sysClr val="windowText" lastClr="000000"/>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endParaRPr lang="zh-CN" altLang="en-US" b="1" noProof="0" dirty="0">
                <a:ln>
                  <a:noFill/>
                </a:ln>
                <a:solidFill>
                  <a:prstClr val="black">
                    <a:lumMod val="65000"/>
                    <a:lumOff val="35000"/>
                  </a:prstClr>
                </a:solidFill>
                <a:effectLst/>
                <a:uLnTx/>
                <a:uFillTx/>
                <a:latin typeface="Calibri" panose="020F0502020204030204" pitchFamily="34" charset="0"/>
                <a:ea typeface="微软雅黑" panose="020B0503020204020204" pitchFamily="34" charset="-122"/>
                <a:cs typeface="+mn-ea"/>
                <a:sym typeface="+mn-ea"/>
              </a:endParaRPr>
            </a:p>
          </p:txBody>
        </p:sp>
        <p:sp>
          <p:nvSpPr>
            <p:cNvPr id="7" name="矩形 6"/>
            <p:cNvSpPr/>
            <p:nvPr>
              <p:custDataLst>
                <p:tags r:id="rId8"/>
              </p:custDataLst>
            </p:nvPr>
          </p:nvSpPr>
          <p:spPr>
            <a:xfrm>
              <a:off x="8011" y="3299"/>
              <a:ext cx="5178" cy="573"/>
            </a:xfrm>
            <a:prstGeom prst="rect">
              <a:avLst/>
            </a:prstGeom>
            <a:gradFill>
              <a:gsLst>
                <a:gs pos="0">
                  <a:srgbClr val="F8F4EE">
                    <a:lumMod val="110000"/>
                    <a:satMod val="105000"/>
                    <a:tint val="67000"/>
                  </a:srgbClr>
                </a:gs>
                <a:gs pos="12000">
                  <a:srgbClr val="F8F4EE">
                    <a:lumMod val="105000"/>
                    <a:satMod val="103000"/>
                    <a:tint val="73000"/>
                  </a:srgbClr>
                </a:gs>
                <a:gs pos="0">
                  <a:srgbClr val="EBE1D0">
                    <a:lumMod val="90000"/>
                  </a:srgbClr>
                </a:gs>
                <a:gs pos="47000">
                  <a:srgbClr val="B08254"/>
                </a:gs>
              </a:gsLst>
              <a:lin ang="18900000" scaled="0"/>
            </a:gradFill>
            <a:ln>
              <a:noFill/>
            </a:ln>
            <a:effectLst/>
          </p:spPr>
          <p:style>
            <a:lnRef idx="1">
              <a:srgbClr val="F8F4EE"/>
            </a:lnRef>
            <a:fillRef idx="2">
              <a:srgbClr val="F8F4EE"/>
            </a:fillRef>
            <a:effectRef idx="1">
              <a:srgbClr val="F8F4EE"/>
            </a:effectRef>
            <a:fontRef idx="minor">
              <a:sysClr val="windowText" lastClr="000000"/>
            </a:fontRef>
          </p:style>
          <p:txBody>
            <a:bodyPr vertOverflow="overflow" horzOverflow="overflow" vert="horz" wrap="square" numCol="1" spcCol="0" rtlCol="0" fromWordArt="0" anchor="ctr" anchorCtr="0" forceAA="0" compatLnSpc="1">
              <a:noAutofit/>
            </a:bodyPr>
            <a:lstStyle>
              <a:defPPr>
                <a:defRPr lang="zh-CN"/>
              </a:defPPr>
              <a:lvl1pPr algn="ctr" defTabSz="914400">
                <a:defRPr sz="13800">
                  <a:gradFill>
                    <a:gsLst>
                      <a:gs pos="92000">
                        <a:srgbClr val="E9080B"/>
                      </a:gs>
                      <a:gs pos="75000">
                        <a:srgbClr val="DE0000"/>
                      </a:gs>
                      <a:gs pos="0">
                        <a:srgbClr val="581C1C"/>
                      </a:gs>
                    </a:gsLst>
                    <a:lin ang="16200000" scaled="1"/>
                  </a:gradFill>
                  <a:latin typeface="汉仪许静行楷简" panose="00020600040101010101" charset="-122"/>
                  <a:ea typeface="汉仪许静行楷简" panose="00020600040101010101" charset="-122"/>
                  <a:cs typeface="汉仪旗黑-55简" panose="00020600040101010101" charset="-128"/>
                </a:defRPr>
              </a:lvl1pPr>
              <a:lvl2pPr defTabSz="914400"/>
              <a:lvl3pPr defTabSz="914400"/>
              <a:lvl4pPr defTabSz="914400"/>
              <a:lvl5pPr defTabSz="914400"/>
              <a:lvl6pPr defTabSz="914400"/>
              <a:lvl7pPr defTabSz="914400"/>
              <a:lvl8pPr defTabSz="914400"/>
              <a:lvl9pPr defTabSz="914400"/>
            </a:lstStyle>
            <a:p>
              <a:pPr lvl="0" algn="ctr">
                <a:spcBef>
                  <a:spcPts val="0"/>
                </a:spcBef>
                <a:buClrTx/>
                <a:buSzTx/>
                <a:buFontTx/>
              </a:pPr>
              <a:r>
                <a:rPr lang="zh-CN" altLang="en-US" sz="2200" b="1">
                  <a:solidFill>
                    <a:schemeClr val="bg1"/>
                  </a:solidFill>
                  <a:effectLst/>
                  <a:latin typeface="汉仪文黑-55简" panose="00020600040101010101" charset="-122"/>
                  <a:ea typeface="汉仪文黑-55简" panose="00020600040101010101" charset="-122"/>
                  <a:cs typeface="思源黑体 CN Normal" panose="02010600030101010101" charset="-122"/>
                  <a:sym typeface="+mn-ea"/>
                </a:rPr>
                <a:t>洛克定律</a:t>
              </a:r>
              <a:endParaRPr lang="zh-CN" altLang="en-US" sz="2200" b="1">
                <a:solidFill>
                  <a:schemeClr val="bg1"/>
                </a:solidFill>
                <a:effectLst/>
                <a:latin typeface="汉仪文黑-55简" panose="00020600040101010101" charset="-122"/>
                <a:ea typeface="汉仪文黑-55简" panose="00020600040101010101" charset="-122"/>
                <a:cs typeface="思源黑体 CN Normal" panose="02010600030101010101" charset="-122"/>
                <a:sym typeface="+mn-ea"/>
              </a:endParaRPr>
            </a:p>
          </p:txBody>
        </p:sp>
      </p:grpSp>
      <p:sp>
        <p:nvSpPr>
          <p:cNvPr id="8" name="文本框 7"/>
          <p:cNvSpPr txBox="1"/>
          <p:nvPr/>
        </p:nvSpPr>
        <p:spPr>
          <a:xfrm>
            <a:off x="1650365" y="4117340"/>
            <a:ext cx="8987155" cy="1476375"/>
          </a:xfrm>
          <a:prstGeom prst="rect">
            <a:avLst/>
          </a:prstGeom>
          <a:noFill/>
        </p:spPr>
        <p:txBody>
          <a:bodyPr wrap="square" rtlCol="0" anchor="t">
            <a:spAutoFit/>
          </a:bodyPr>
          <a:p>
            <a:pPr indent="0" fontAlgn="auto">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我们认识到，想要干好工作既要埋头苦干低头赶路，也要明确方向抬头看路，为此全处以OKR重点工作目标为抓手，遵守洛克定律分解目标、细化分工，即保证工作“</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走的远</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”，又确保工作“</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能落地</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9"/>
            </p:custDataLst>
          </p:nvPr>
        </p:nvSpPr>
        <p:spPr>
          <a:xfrm>
            <a:off x="1098550" y="294429"/>
            <a:ext cx="4697095" cy="430530"/>
          </a:xfrm>
          <a:prstGeom prst="rect">
            <a:avLst/>
          </a:prstGeom>
          <a:noFill/>
        </p:spPr>
        <p:txBody>
          <a:bodyPr wrap="none" lIns="0" tIns="0" rIns="0" bIns="0">
            <a:spAutoFit/>
          </a:bodyPr>
          <a:p>
            <a:pPr lvl="0" algn="l">
              <a:defRPr/>
            </a:pPr>
            <a:r>
              <a:rPr lang="zh-CN" altLang="zh-CN" sz="2800" b="1" dirty="0" smtClean="0">
                <a:solidFill>
                  <a:prstClr val="black">
                    <a:lumMod val="85000"/>
                    <a:lumOff val="15000"/>
                  </a:prstClr>
                </a:solidFill>
                <a:latin typeface="微软雅黑" panose="020B0503020204020204" pitchFamily="34" charset="-122"/>
                <a:ea typeface="微软雅黑" panose="020B0503020204020204" pitchFamily="34" charset="-122"/>
                <a:sym typeface="+mn-ea"/>
              </a:rPr>
              <a:t>（二）</a:t>
            </a:r>
            <a:r>
              <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rPr>
              <a:t>OKR重点工作完成情况</a:t>
            </a:r>
            <a:endPar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4742890"/>
            <a:ext cx="12192000" cy="2115109"/>
          </a:xfrm>
          <a:prstGeom prst="rect">
            <a:avLst/>
          </a:prstGeom>
          <a:gradFill>
            <a:gsLst>
              <a:gs pos="50000">
                <a:schemeClr val="accent5"/>
              </a:gs>
              <a:gs pos="0">
                <a:schemeClr val="accent5">
                  <a:lumMod val="25000"/>
                  <a:lumOff val="75000"/>
                </a:schemeClr>
              </a:gs>
              <a:gs pos="100000">
                <a:schemeClr val="accent5">
                  <a:lumMod val="8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10" name="文本框 9"/>
          <p:cNvSpPr txBox="1"/>
          <p:nvPr>
            <p:custDataLst>
              <p:tags r:id="rId2"/>
            </p:custDataLst>
          </p:nvPr>
        </p:nvSpPr>
        <p:spPr>
          <a:xfrm>
            <a:off x="1098550" y="294429"/>
            <a:ext cx="5154295" cy="430530"/>
          </a:xfrm>
          <a:prstGeom prst="rect">
            <a:avLst/>
          </a:prstGeom>
          <a:noFill/>
        </p:spPr>
        <p:txBody>
          <a:bodyPr wrap="none" lIns="0" tIns="0" rIns="0" bIns="0">
            <a:spAutoFit/>
          </a:bodyPr>
          <a:p>
            <a:pPr marL="457200" lvl="0" indent="-457200" algn="l">
              <a:buFont typeface="Wingdings" panose="05000000000000000000" charset="0"/>
              <a:buChar char="Ø"/>
              <a:defRPr/>
            </a:pPr>
            <a:r>
              <a:rPr lang="zh-CN" altLang="zh-CN" sz="2800" b="1" dirty="0" smtClean="0">
                <a:solidFill>
                  <a:prstClr val="black">
                    <a:lumMod val="85000"/>
                    <a:lumOff val="15000"/>
                  </a:prstClr>
                </a:solidFill>
                <a:latin typeface="微软雅黑" panose="020B0503020204020204" pitchFamily="34" charset="-122"/>
                <a:ea typeface="微软雅黑" panose="020B0503020204020204" pitchFamily="34" charset="-122"/>
                <a:sym typeface="+mn-ea"/>
              </a:rPr>
              <a:t>（二）</a:t>
            </a:r>
            <a:r>
              <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rPr>
              <a:t>OKR重点工作完成情况</a:t>
            </a:r>
            <a:endPar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
        <p:nvSpPr>
          <p:cNvPr id="4" name="矩形 3"/>
          <p:cNvSpPr/>
          <p:nvPr>
            <p:custDataLst>
              <p:tags r:id="rId3"/>
            </p:custDataLst>
          </p:nvPr>
        </p:nvSpPr>
        <p:spPr>
          <a:xfrm rot="20851084">
            <a:off x="1437005" y="1193165"/>
            <a:ext cx="8906510" cy="4644390"/>
          </a:xfrm>
          <a:prstGeom prst="rect">
            <a:avLst/>
          </a:prstGeom>
          <a:gradFill flip="none" rotWithShape="1">
            <a:gsLst>
              <a:gs pos="100000">
                <a:schemeClr val="accent2">
                  <a:lumMod val="20000"/>
                  <a:lumOff val="80000"/>
                  <a:alpha val="31000"/>
                </a:schemeClr>
              </a:gs>
              <a:gs pos="0">
                <a:schemeClr val="accent2">
                  <a:lumMod val="0"/>
                  <a:lumOff val="100000"/>
                  <a:alpha val="16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9" name="矩形 8"/>
          <p:cNvSpPr/>
          <p:nvPr>
            <p:custDataLst>
              <p:tags r:id="rId4"/>
            </p:custDataLst>
          </p:nvPr>
        </p:nvSpPr>
        <p:spPr>
          <a:xfrm rot="21314498">
            <a:off x="1868805" y="1082040"/>
            <a:ext cx="9046210" cy="5172075"/>
          </a:xfrm>
          <a:prstGeom prst="rect">
            <a:avLst/>
          </a:prstGeom>
          <a:gradFill flip="none" rotWithShape="1">
            <a:gsLst>
              <a:gs pos="100000">
                <a:schemeClr val="accent2">
                  <a:lumMod val="20000"/>
                  <a:lumOff val="80000"/>
                  <a:alpha val="80000"/>
                </a:schemeClr>
              </a:gs>
              <a:gs pos="0">
                <a:schemeClr val="accent2">
                  <a:lumMod val="0"/>
                  <a:lumOff val="100000"/>
                  <a:alpha val="48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5" name="矩形 4"/>
          <p:cNvSpPr/>
          <p:nvPr>
            <p:custDataLst>
              <p:tags r:id="rId5"/>
            </p:custDataLst>
          </p:nvPr>
        </p:nvSpPr>
        <p:spPr>
          <a:xfrm>
            <a:off x="2138045" y="1106805"/>
            <a:ext cx="9379585" cy="5512435"/>
          </a:xfrm>
          <a:prstGeom prst="rect">
            <a:avLst/>
          </a:prstGeom>
          <a:gradFill flip="none" rotWithShape="1">
            <a:gsLst>
              <a:gs pos="100000">
                <a:schemeClr val="accent2">
                  <a:lumMod val="20000"/>
                  <a:lumOff val="80000"/>
                </a:schemeClr>
              </a:gs>
              <a:gs pos="0">
                <a:schemeClr val="accent2">
                  <a:lumMod val="0"/>
                  <a:lumOff val="100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2000"/>
          </a:p>
        </p:txBody>
      </p:sp>
      <p:sp>
        <p:nvSpPr>
          <p:cNvPr id="6" name="矩形 5"/>
          <p:cNvSpPr/>
          <p:nvPr>
            <p:custDataLst>
              <p:tags r:id="rId6"/>
            </p:custDataLst>
          </p:nvPr>
        </p:nvSpPr>
        <p:spPr>
          <a:xfrm>
            <a:off x="695325" y="1340485"/>
            <a:ext cx="5185410" cy="494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11" name="矩形 10"/>
          <p:cNvSpPr/>
          <p:nvPr>
            <p:custDataLst>
              <p:tags r:id="rId7"/>
            </p:custDataLst>
          </p:nvPr>
        </p:nvSpPr>
        <p:spPr>
          <a:xfrm>
            <a:off x="854003" y="1640363"/>
            <a:ext cx="4028440" cy="460375"/>
          </a:xfrm>
          <a:prstGeom prst="rect">
            <a:avLst/>
          </a:prstGeom>
        </p:spPr>
        <p:txBody>
          <a:bodyPr wrap="none">
            <a:spAutoFit/>
          </a:bodyPr>
          <a:p>
            <a:pPr algn="l"/>
            <a:r>
              <a:rPr lang="en-US" altLang="zh-CN"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rPr>
              <a:t>1</a:t>
            </a:r>
            <a:r>
              <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rPr>
              <a:t>）积极服务一、二、三支柱</a:t>
            </a:r>
            <a:endPar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endParaRPr>
          </a:p>
        </p:txBody>
      </p:sp>
      <p:cxnSp>
        <p:nvCxnSpPr>
          <p:cNvPr id="12" name="直接连接符 11"/>
          <p:cNvCxnSpPr/>
          <p:nvPr>
            <p:custDataLst>
              <p:tags r:id="rId8"/>
            </p:custDataLst>
          </p:nvPr>
        </p:nvCxnSpPr>
        <p:spPr>
          <a:xfrm>
            <a:off x="969473" y="2137248"/>
            <a:ext cx="42801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9"/>
            </p:custDataLst>
          </p:nvPr>
        </p:nvSpPr>
        <p:spPr>
          <a:xfrm>
            <a:off x="866775" y="2303145"/>
            <a:ext cx="4674870" cy="2677795"/>
          </a:xfrm>
          <a:prstGeom prst="rect">
            <a:avLst/>
          </a:prstGeom>
          <a:noFill/>
        </p:spPr>
        <p:txBody>
          <a:bodyPr wrap="square">
            <a:noAutofit/>
          </a:bodyPr>
          <a:p>
            <a:pPr marL="285750" indent="-285750" algn="just" fontAlgn="auto">
              <a:lnSpc>
                <a:spcPct val="100000"/>
              </a:lnSpc>
              <a:spcBef>
                <a:spcPts val="1300"/>
              </a:spcBef>
              <a:spcAft>
                <a:spcPts val="1300"/>
              </a:spcAft>
              <a:buFont typeface="Wingdings" panose="05000000000000000000" charset="0"/>
              <a:buChar char="Ø"/>
            </a:pPr>
            <a:r>
              <a:rPr lang="zh-CN" altLang="en-US" sz="1600" b="1"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保障商业养老金展业</a:t>
            </a: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，快速开通交易账户支持投资交易，遵守监管规定进一步规范商养配套制度；</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a:p>
            <a:pPr marL="285750" indent="-285750" algn="just" fontAlgn="auto">
              <a:lnSpc>
                <a:spcPct val="100000"/>
              </a:lnSpc>
              <a:spcBef>
                <a:spcPts val="1300"/>
              </a:spcBef>
              <a:spcAft>
                <a:spcPts val="1300"/>
              </a:spcAft>
              <a:buFont typeface="Wingdings" panose="05000000000000000000" charset="0"/>
              <a:buChar char="Ø"/>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配合销售部门提供年金、基本养老各组合的审计材料，及时反馈各类合同、备忘录数十份。</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a:p>
            <a:pPr marL="285750" indent="-285750" algn="just" fontAlgn="auto">
              <a:lnSpc>
                <a:spcPct val="100000"/>
              </a:lnSpc>
              <a:spcBef>
                <a:spcPts val="1300"/>
              </a:spcBef>
              <a:spcAft>
                <a:spcPts val="1300"/>
              </a:spcAft>
              <a:buFont typeface="Wingdings" panose="05000000000000000000" charset="0"/>
              <a:buChar char="Ø"/>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牵头配合推进北京市超转人员保障资金计划，进行前期准备工作等。</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
        <p:nvSpPr>
          <p:cNvPr id="15" name="矩形 14"/>
          <p:cNvSpPr/>
          <p:nvPr>
            <p:custDataLst>
              <p:tags r:id="rId10"/>
            </p:custDataLst>
          </p:nvPr>
        </p:nvSpPr>
        <p:spPr>
          <a:xfrm>
            <a:off x="6085205" y="1340485"/>
            <a:ext cx="5185410" cy="4943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charset="-122"/>
              <a:ea typeface="思源黑体 CN Regular" panose="020B0500000000000000" charset="-122"/>
            </a:endParaRPr>
          </a:p>
        </p:txBody>
      </p:sp>
      <p:sp>
        <p:nvSpPr>
          <p:cNvPr id="25" name="矩形 24"/>
          <p:cNvSpPr/>
          <p:nvPr>
            <p:custDataLst>
              <p:tags r:id="rId11"/>
            </p:custDataLst>
          </p:nvPr>
        </p:nvSpPr>
        <p:spPr>
          <a:xfrm>
            <a:off x="6243883" y="1640363"/>
            <a:ext cx="3723640" cy="460375"/>
          </a:xfrm>
          <a:prstGeom prst="rect">
            <a:avLst/>
          </a:prstGeom>
        </p:spPr>
        <p:txBody>
          <a:bodyPr wrap="none">
            <a:spAutoFit/>
          </a:bodyPr>
          <a:p>
            <a:pPr algn="l"/>
            <a:r>
              <a:rPr lang="en-US" altLang="zh-CN"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sym typeface="+mn-ea"/>
              </a:rPr>
              <a:t>2</a:t>
            </a:r>
            <a:r>
              <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sym typeface="+mn-ea"/>
              </a:rPr>
              <a:t>）服务保障投资更为有力</a:t>
            </a:r>
            <a:endPar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sym typeface="+mn-ea"/>
            </a:endParaRPr>
          </a:p>
        </p:txBody>
      </p:sp>
      <p:cxnSp>
        <p:nvCxnSpPr>
          <p:cNvPr id="26" name="直接连接符 25"/>
          <p:cNvCxnSpPr/>
          <p:nvPr>
            <p:custDataLst>
              <p:tags r:id="rId12"/>
            </p:custDataLst>
          </p:nvPr>
        </p:nvCxnSpPr>
        <p:spPr>
          <a:xfrm>
            <a:off x="6359353" y="2137248"/>
            <a:ext cx="42801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13"/>
            </p:custDataLst>
          </p:nvPr>
        </p:nvSpPr>
        <p:spPr>
          <a:xfrm>
            <a:off x="6252210" y="2623820"/>
            <a:ext cx="4860925" cy="583565"/>
          </a:xfrm>
          <a:prstGeom prst="rect">
            <a:avLst/>
          </a:prstGeom>
          <a:noFill/>
        </p:spPr>
        <p:txBody>
          <a:bodyPr wrap="square">
            <a:spAutoFit/>
          </a:bodyPr>
          <a:p>
            <a:pPr marL="285750" indent="-285750" algn="just" fontAlgn="auto">
              <a:lnSpc>
                <a:spcPct val="100000"/>
              </a:lnSpc>
              <a:spcBef>
                <a:spcPts val="1300"/>
              </a:spcBef>
              <a:spcAft>
                <a:spcPts val="1300"/>
              </a:spcAft>
              <a:buFont typeface="Wingdings" panose="05000000000000000000" charset="0"/>
              <a:buChar char="ü"/>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上半年，调整组合分配入款的处理方式，全部组合的头寸入款</a:t>
            </a:r>
            <a:r>
              <a:rPr lang="zh-CN" altLang="en-US" sz="1600" b="1"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提前2个小时</a:t>
            </a: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，提升资金流动性；</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
        <p:nvSpPr>
          <p:cNvPr id="160" name="文本框 159"/>
          <p:cNvSpPr txBox="1"/>
          <p:nvPr>
            <p:custDataLst>
              <p:tags r:id="rId14"/>
            </p:custDataLst>
          </p:nvPr>
        </p:nvSpPr>
        <p:spPr>
          <a:xfrm>
            <a:off x="6346825" y="2213610"/>
            <a:ext cx="4829810" cy="398780"/>
          </a:xfrm>
          <a:prstGeom prst="rect">
            <a:avLst/>
          </a:prstGeom>
          <a:noFill/>
        </p:spPr>
        <p:txBody>
          <a:bodyPr wrap="square">
            <a:spAutoFit/>
          </a:bodyPr>
          <a:p>
            <a:r>
              <a:rPr lang="zh-CN" altLang="zh-CN" sz="2000" b="1" kern="100">
                <a:solidFill>
                  <a:srgbClr val="C00000"/>
                </a:solidFill>
                <a:effectLst/>
                <a:latin typeface="思源黑体 CN Regular" panose="020B0500000000000000" charset="-122"/>
                <a:ea typeface="思源黑体 CN Regular" panose="020B0500000000000000" charset="-122"/>
                <a:cs typeface="仿宋_GB2312"/>
              </a:rPr>
              <a:t>重点优化头寸维护流程，</a:t>
            </a:r>
            <a:r>
              <a:rPr lang="zh-CN" altLang="zh-CN" sz="2000" b="1" kern="100">
                <a:solidFill>
                  <a:srgbClr val="C00000"/>
                </a:solidFill>
                <a:effectLst/>
                <a:latin typeface="思源黑体 CN Regular" panose="020B0500000000000000" charset="-122"/>
                <a:ea typeface="思源黑体 CN Regular" panose="020B0500000000000000" charset="-122"/>
                <a:cs typeface="仿宋_GB2312"/>
                <a:sym typeface="+mn-ea"/>
              </a:rPr>
              <a:t>获投资中心好评</a:t>
            </a:r>
            <a:endParaRPr lang="zh-CN" altLang="zh-CN" sz="2000" b="1" kern="100">
              <a:solidFill>
                <a:srgbClr val="C00000"/>
              </a:solidFill>
              <a:effectLst/>
              <a:latin typeface="思源黑体 CN Regular" panose="020B0500000000000000" charset="-122"/>
              <a:ea typeface="思源黑体 CN Regular" panose="020B0500000000000000" charset="-122"/>
              <a:cs typeface="仿宋_GB2312"/>
            </a:endParaRPr>
          </a:p>
        </p:txBody>
      </p:sp>
      <p:sp>
        <p:nvSpPr>
          <p:cNvPr id="8" name="文本框 7"/>
          <p:cNvSpPr txBox="1"/>
          <p:nvPr>
            <p:custDataLst>
              <p:tags r:id="rId15"/>
            </p:custDataLst>
          </p:nvPr>
        </p:nvSpPr>
        <p:spPr>
          <a:xfrm>
            <a:off x="6421755" y="3803015"/>
            <a:ext cx="4393565" cy="398780"/>
          </a:xfrm>
          <a:prstGeom prst="rect">
            <a:avLst/>
          </a:prstGeom>
          <a:noFill/>
        </p:spPr>
        <p:txBody>
          <a:bodyPr wrap="square">
            <a:spAutoFit/>
          </a:bodyPr>
          <a:p>
            <a:r>
              <a:rPr lang="zh-CN" altLang="zh-CN" sz="2000" b="1" kern="100">
                <a:solidFill>
                  <a:srgbClr val="C00000"/>
                </a:solidFill>
                <a:effectLst/>
                <a:latin typeface="思源黑体 CN Regular" panose="020B0500000000000000" charset="-122"/>
                <a:ea typeface="思源黑体 CN Regular" panose="020B0500000000000000" charset="-122"/>
                <a:cs typeface="仿宋_GB2312"/>
              </a:rPr>
              <a:t>制定并实施投资业务月度沟通会</a:t>
            </a:r>
            <a:endParaRPr lang="zh-CN" altLang="zh-CN" sz="2000" b="1" kern="100">
              <a:solidFill>
                <a:srgbClr val="C00000"/>
              </a:solidFill>
              <a:effectLst/>
              <a:latin typeface="思源黑体 CN Regular" panose="020B0500000000000000" charset="-122"/>
              <a:ea typeface="思源黑体 CN Regular" panose="020B0500000000000000" charset="-122"/>
              <a:cs typeface="仿宋_GB2312"/>
            </a:endParaRPr>
          </a:p>
        </p:txBody>
      </p:sp>
      <p:sp>
        <p:nvSpPr>
          <p:cNvPr id="13" name="矩形 12"/>
          <p:cNvSpPr/>
          <p:nvPr>
            <p:custDataLst>
              <p:tags r:id="rId16"/>
            </p:custDataLst>
          </p:nvPr>
        </p:nvSpPr>
        <p:spPr>
          <a:xfrm flipV="1">
            <a:off x="6496691" y="4071757"/>
            <a:ext cx="2628000" cy="12638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sp>
        <p:nvSpPr>
          <p:cNvPr id="16" name="文本框 15"/>
          <p:cNvSpPr txBox="1"/>
          <p:nvPr>
            <p:custDataLst>
              <p:tags r:id="rId17"/>
            </p:custDataLst>
          </p:nvPr>
        </p:nvSpPr>
        <p:spPr>
          <a:xfrm>
            <a:off x="6252210" y="3182620"/>
            <a:ext cx="4862195" cy="620395"/>
          </a:xfrm>
          <a:prstGeom prst="rect">
            <a:avLst/>
          </a:prstGeom>
          <a:noFill/>
        </p:spPr>
        <p:txBody>
          <a:bodyPr wrap="square">
            <a:noAutofit/>
          </a:bodyPr>
          <a:p>
            <a:pPr marL="285750" indent="-285750" algn="just" fontAlgn="auto">
              <a:lnSpc>
                <a:spcPct val="100000"/>
              </a:lnSpc>
              <a:spcBef>
                <a:spcPts val="1300"/>
              </a:spcBef>
              <a:spcAft>
                <a:spcPts val="1300"/>
              </a:spcAft>
              <a:buFont typeface="Wingdings" panose="05000000000000000000" charset="0"/>
              <a:buChar char="ü"/>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下半年，上线WISE平台优化头寸维护流程，网银自动匹配</a:t>
            </a: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sym typeface="+mn-ea"/>
              </a:rPr>
              <a:t>实现</a:t>
            </a: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T日交收，大大提升头寸交收效率。</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
        <p:nvSpPr>
          <p:cNvPr id="18" name="矩形 17"/>
          <p:cNvSpPr/>
          <p:nvPr>
            <p:custDataLst>
              <p:tags r:id="rId18"/>
            </p:custDataLst>
          </p:nvPr>
        </p:nvSpPr>
        <p:spPr>
          <a:xfrm flipV="1">
            <a:off x="6496691" y="2458222"/>
            <a:ext cx="2628000" cy="12638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sp>
        <p:nvSpPr>
          <p:cNvPr id="19" name="文本框 18"/>
          <p:cNvSpPr txBox="1"/>
          <p:nvPr>
            <p:custDataLst>
              <p:tags r:id="rId19"/>
            </p:custDataLst>
          </p:nvPr>
        </p:nvSpPr>
        <p:spPr>
          <a:xfrm>
            <a:off x="6252210" y="4207510"/>
            <a:ext cx="4862195" cy="620395"/>
          </a:xfrm>
          <a:prstGeom prst="rect">
            <a:avLst/>
          </a:prstGeom>
          <a:noFill/>
        </p:spPr>
        <p:txBody>
          <a:bodyPr wrap="square">
            <a:noAutofit/>
          </a:bodyPr>
          <a:p>
            <a:pPr marL="285750" indent="-285750" algn="just" fontAlgn="auto">
              <a:lnSpc>
                <a:spcPct val="100000"/>
              </a:lnSpc>
              <a:spcBef>
                <a:spcPts val="1300"/>
              </a:spcBef>
              <a:spcAft>
                <a:spcPts val="1300"/>
              </a:spcAft>
              <a:buFont typeface="Wingdings" panose="05000000000000000000" charset="0"/>
              <a:buChar char="ü"/>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每月牵头与投资中心、金融科技部沟通当月投资运营急难问题，先后解决了职业年金组合简称、资产单元名称统一性问题</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
        <p:nvSpPr>
          <p:cNvPr id="36" name="文本框 35"/>
          <p:cNvSpPr txBox="1"/>
          <p:nvPr>
            <p:custDataLst>
              <p:tags r:id="rId20"/>
            </p:custDataLst>
          </p:nvPr>
        </p:nvSpPr>
        <p:spPr>
          <a:xfrm>
            <a:off x="6421755" y="5007610"/>
            <a:ext cx="4393565" cy="398780"/>
          </a:xfrm>
          <a:prstGeom prst="rect">
            <a:avLst/>
          </a:prstGeom>
          <a:noFill/>
        </p:spPr>
        <p:txBody>
          <a:bodyPr wrap="square">
            <a:spAutoFit/>
          </a:bodyPr>
          <a:p>
            <a:r>
              <a:rPr lang="zh-CN" altLang="zh-CN" sz="2000" b="1" kern="100">
                <a:solidFill>
                  <a:srgbClr val="C00000"/>
                </a:solidFill>
                <a:effectLst/>
                <a:latin typeface="思源黑体 CN Regular" panose="020B0500000000000000" charset="-122"/>
                <a:ea typeface="思源黑体 CN Regular" panose="020B0500000000000000" charset="-122"/>
                <a:cs typeface="仿宋_GB2312"/>
              </a:rPr>
              <a:t>制定并实施投资业务月度沟通会</a:t>
            </a:r>
            <a:endParaRPr lang="zh-CN" altLang="zh-CN" sz="2000" b="1" kern="100">
              <a:solidFill>
                <a:srgbClr val="C00000"/>
              </a:solidFill>
              <a:effectLst/>
              <a:latin typeface="思源黑体 CN Regular" panose="020B0500000000000000" charset="-122"/>
              <a:ea typeface="思源黑体 CN Regular" panose="020B0500000000000000" charset="-122"/>
              <a:cs typeface="仿宋_GB2312"/>
            </a:endParaRPr>
          </a:p>
        </p:txBody>
      </p:sp>
      <p:sp>
        <p:nvSpPr>
          <p:cNvPr id="37" name="矩形 36"/>
          <p:cNvSpPr/>
          <p:nvPr>
            <p:custDataLst>
              <p:tags r:id="rId21"/>
            </p:custDataLst>
          </p:nvPr>
        </p:nvSpPr>
        <p:spPr>
          <a:xfrm flipV="1">
            <a:off x="6496691" y="5276352"/>
            <a:ext cx="2628000" cy="126387"/>
          </a:xfrm>
          <a:prstGeom prst="rect">
            <a:avLst/>
          </a:prstGeom>
          <a:gradFill flip="none" rotWithShape="1">
            <a:gsLst>
              <a:gs pos="50000">
                <a:srgbClr val="5DA28F">
                  <a:alpha val="0"/>
                </a:srgbClr>
              </a:gs>
              <a:gs pos="0">
                <a:schemeClr val="accent1">
                  <a:alpha val="30000"/>
                </a:schemeClr>
              </a:gs>
              <a:gs pos="100000">
                <a:schemeClr val="accent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endParaRPr>
          </a:p>
        </p:txBody>
      </p:sp>
      <p:sp>
        <p:nvSpPr>
          <p:cNvPr id="38" name="文本框 37"/>
          <p:cNvSpPr txBox="1"/>
          <p:nvPr>
            <p:custDataLst>
              <p:tags r:id="rId22"/>
            </p:custDataLst>
          </p:nvPr>
        </p:nvSpPr>
        <p:spPr>
          <a:xfrm>
            <a:off x="6252210" y="5412105"/>
            <a:ext cx="4862195" cy="620395"/>
          </a:xfrm>
          <a:prstGeom prst="rect">
            <a:avLst/>
          </a:prstGeom>
          <a:noFill/>
        </p:spPr>
        <p:txBody>
          <a:bodyPr wrap="square">
            <a:noAutofit/>
          </a:bodyPr>
          <a:p>
            <a:pPr marL="285750" indent="-285750" algn="just" fontAlgn="auto">
              <a:lnSpc>
                <a:spcPct val="100000"/>
              </a:lnSpc>
              <a:spcBef>
                <a:spcPts val="1300"/>
              </a:spcBef>
              <a:spcAft>
                <a:spcPts val="1300"/>
              </a:spcAft>
              <a:buFont typeface="Wingdings" panose="05000000000000000000" charset="0"/>
              <a:buChar char="ü"/>
            </a:pPr>
            <a:r>
              <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rPr>
              <a:t>上线港股通模块和银行间回售模块；配合完成算法交易权限调整、主席位切换等保障工作；修订备付金调整流程，完成中登备付金调整时间切换；贯彻落实“人行1号令”，完成各投资组合的展期等</a:t>
            </a:r>
            <a:endParaRPr lang="zh-CN" altLang="en-US" sz="1600" kern="100">
              <a:solidFill>
                <a:schemeClr val="tx1">
                  <a:lumMod val="100000"/>
                </a:schemeClr>
              </a:solidFill>
              <a:effectLst/>
              <a:latin typeface="微软雅黑" panose="020B0503020204020204" pitchFamily="34" charset="-122"/>
              <a:ea typeface="微软雅黑" panose="020B0503020204020204" pitchFamily="34" charset="-122"/>
              <a:cs typeface="仿宋_GB2312" panose="02010609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custDataLst>
              <p:tags r:id="rId1"/>
            </p:custDataLst>
          </p:nvPr>
        </p:nvSpPr>
        <p:spPr>
          <a:xfrm>
            <a:off x="1098550" y="294429"/>
            <a:ext cx="5154295" cy="430530"/>
          </a:xfrm>
          <a:prstGeom prst="rect">
            <a:avLst/>
          </a:prstGeom>
          <a:noFill/>
        </p:spPr>
        <p:txBody>
          <a:bodyPr wrap="none" lIns="0" tIns="0" rIns="0" bIns="0">
            <a:spAutoFit/>
          </a:bodyPr>
          <a:p>
            <a:pPr marL="457200" lvl="0" indent="-457200" algn="l">
              <a:buFont typeface="Wingdings" panose="05000000000000000000" charset="0"/>
              <a:buChar char="Ø"/>
              <a:defRPr/>
            </a:pPr>
            <a:r>
              <a:rPr lang="zh-CN" altLang="zh-CN" sz="2800" b="1" dirty="0" smtClean="0">
                <a:solidFill>
                  <a:prstClr val="black">
                    <a:lumMod val="85000"/>
                    <a:lumOff val="15000"/>
                  </a:prstClr>
                </a:solidFill>
                <a:latin typeface="微软雅黑" panose="020B0503020204020204" pitchFamily="34" charset="-122"/>
                <a:ea typeface="微软雅黑" panose="020B0503020204020204" pitchFamily="34" charset="-122"/>
                <a:sym typeface="+mn-ea"/>
              </a:rPr>
              <a:t>（二）</a:t>
            </a:r>
            <a:r>
              <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rPr>
              <a:t>OKR重点工作完成情况</a:t>
            </a:r>
            <a:endParaRPr lang="zh-CN" altLang="zh-CN" sz="28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854003" y="1143158"/>
            <a:ext cx="4028440" cy="460375"/>
          </a:xfrm>
          <a:prstGeom prst="rect">
            <a:avLst/>
          </a:prstGeom>
        </p:spPr>
        <p:txBody>
          <a:bodyPr wrap="none">
            <a:spAutoFit/>
          </a:bodyPr>
          <a:p>
            <a:pPr algn="l"/>
            <a:r>
              <a:rPr lang="en-US" altLang="zh-CN"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rPr>
              <a:t>3</a:t>
            </a:r>
            <a:r>
              <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rPr>
              <a:t>）推进“三平台”系统建设</a:t>
            </a:r>
            <a:endParaRPr lang="zh-CN" altLang="en-US" sz="2400" b="1">
              <a:solidFill>
                <a:schemeClr val="tx1"/>
              </a:solidFill>
              <a:latin typeface="微软雅黑" panose="020B0503020204020204" pitchFamily="34" charset="-122"/>
              <a:ea typeface="微软雅黑" panose="020B0503020204020204" pitchFamily="34" charset="-122"/>
              <a:cs typeface="OPPOSans B" panose="00020600040101010101" pitchFamily="18" charset="-122"/>
            </a:endParaRPr>
          </a:p>
        </p:txBody>
      </p:sp>
      <p:cxnSp>
        <p:nvCxnSpPr>
          <p:cNvPr id="7" name="直接连接符 6"/>
          <p:cNvCxnSpPr/>
          <p:nvPr>
            <p:custDataLst>
              <p:tags r:id="rId3"/>
            </p:custDataLst>
          </p:nvPr>
        </p:nvCxnSpPr>
        <p:spPr>
          <a:xfrm>
            <a:off x="969473" y="1640043"/>
            <a:ext cx="42801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平行四边形 13"/>
          <p:cNvSpPr/>
          <p:nvPr>
            <p:custDataLst>
              <p:tags r:id="rId4"/>
            </p:custDataLst>
          </p:nvPr>
        </p:nvSpPr>
        <p:spPr>
          <a:xfrm>
            <a:off x="-496479" y="5312664"/>
            <a:ext cx="18809879" cy="1557410"/>
          </a:xfrm>
          <a:prstGeom prst="parallelogram">
            <a:avLst>
              <a:gd name="adj" fmla="val 167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endParaRPr>
          </a:p>
        </p:txBody>
      </p:sp>
      <p:sp>
        <p:nvSpPr>
          <p:cNvPr id="20" name="矩形: 圆角 8"/>
          <p:cNvSpPr/>
          <p:nvPr>
            <p:custDataLst>
              <p:tags r:id="rId5"/>
            </p:custDataLst>
          </p:nvPr>
        </p:nvSpPr>
        <p:spPr>
          <a:xfrm>
            <a:off x="904875" y="2308860"/>
            <a:ext cx="3349625" cy="4083685"/>
          </a:xfrm>
          <a:prstGeom prst="roundRect">
            <a:avLst>
              <a:gd name="adj" fmla="val 2098"/>
            </a:avLst>
          </a:prstGeom>
          <a:solidFill>
            <a:schemeClr val="bg1"/>
          </a:solidFill>
          <a:ln>
            <a:gradFill>
              <a:gsLst>
                <a:gs pos="0">
                  <a:schemeClr val="accent1"/>
                </a:gs>
                <a:gs pos="100000">
                  <a:schemeClr val="accent1"/>
                </a:gs>
              </a:gsLst>
              <a:lin ang="5400000" scaled="1"/>
            </a:gradFill>
          </a:ln>
          <a:effectLst>
            <a:outerShdw blurRad="292100" dir="18900000" sy="23000" kx="-1200000" algn="bl" rotWithShape="0">
              <a:schemeClr val="tx1">
                <a:alpha val="35000"/>
              </a:schemeClr>
            </a:outerShdw>
          </a:effectLst>
          <a:scene3d>
            <a:camera prst="orthographicFront"/>
            <a:lightRig rig="contrasting" dir="t"/>
          </a:scene3d>
          <a:sp3d>
            <a:bevelT w="254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endParaRPr>
          </a:p>
        </p:txBody>
      </p:sp>
      <p:sp>
        <p:nvSpPr>
          <p:cNvPr id="21" name="平行四边形 6"/>
          <p:cNvSpPr/>
          <p:nvPr>
            <p:custDataLst>
              <p:tags r:id="rId6"/>
            </p:custDataLst>
          </p:nvPr>
        </p:nvSpPr>
        <p:spPr>
          <a:xfrm>
            <a:off x="706754" y="1960773"/>
            <a:ext cx="1316354" cy="998896"/>
          </a:xfrm>
          <a:custGeom>
            <a:avLst/>
            <a:gdLst>
              <a:gd name="connsiteX0" fmla="*/ 107404 w 1316354"/>
              <a:gd name="connsiteY0" fmla="*/ 997167 h 998896"/>
              <a:gd name="connsiteX1" fmla="*/ 1243757 w 1316354"/>
              <a:gd name="connsiteY1" fmla="*/ 773200 h 998896"/>
              <a:gd name="connsiteX2" fmla="*/ 1316354 w 1316354"/>
              <a:gd name="connsiteY2" fmla="*/ 684899 h 998896"/>
              <a:gd name="connsiteX3" fmla="*/ 1316354 w 1316354"/>
              <a:gd name="connsiteY3" fmla="*/ 90032 h 998896"/>
              <a:gd name="connsiteX4" fmla="*/ 1208950 w 1316354"/>
              <a:gd name="connsiteY4" fmla="*/ 1730 h 998896"/>
              <a:gd name="connsiteX5" fmla="*/ 72596 w 1316354"/>
              <a:gd name="connsiteY5" fmla="*/ 225697 h 998896"/>
              <a:gd name="connsiteX6" fmla="*/ 0 w 1316354"/>
              <a:gd name="connsiteY6" fmla="*/ 313998 h 998896"/>
              <a:gd name="connsiteX7" fmla="*/ 0 w 1316354"/>
              <a:gd name="connsiteY7" fmla="*/ 908866 h 998896"/>
              <a:gd name="connsiteX8" fmla="*/ 107404 w 1316354"/>
              <a:gd name="connsiteY8" fmla="*/ 997167 h 9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354" h="998896">
                <a:moveTo>
                  <a:pt x="107404" y="997167"/>
                </a:moveTo>
                <a:lnTo>
                  <a:pt x="1243757" y="773200"/>
                </a:lnTo>
                <a:cubicBezTo>
                  <a:pt x="1285936" y="764887"/>
                  <a:pt x="1316354" y="727889"/>
                  <a:pt x="1316354" y="684899"/>
                </a:cubicBezTo>
                <a:lnTo>
                  <a:pt x="1316354" y="90032"/>
                </a:lnTo>
                <a:cubicBezTo>
                  <a:pt x="1316354" y="33326"/>
                  <a:pt x="1264585" y="-9235"/>
                  <a:pt x="1208950" y="1730"/>
                </a:cubicBezTo>
                <a:lnTo>
                  <a:pt x="72596" y="225697"/>
                </a:lnTo>
                <a:cubicBezTo>
                  <a:pt x="30418" y="234010"/>
                  <a:pt x="0" y="271008"/>
                  <a:pt x="0" y="313998"/>
                </a:cubicBezTo>
                <a:lnTo>
                  <a:pt x="0" y="908866"/>
                </a:lnTo>
                <a:cubicBezTo>
                  <a:pt x="0" y="965572"/>
                  <a:pt x="51768" y="1008133"/>
                  <a:pt x="107404" y="997167"/>
                </a:cubicBezTo>
              </a:path>
            </a:pathLst>
          </a:custGeom>
          <a:gradFill flip="none" rotWithShape="1">
            <a:gsLst>
              <a:gs pos="0">
                <a:schemeClr val="accent1"/>
              </a:gs>
              <a:gs pos="37000">
                <a:schemeClr val="accent1"/>
              </a:gs>
              <a:gs pos="95000">
                <a:schemeClr val="accent1">
                  <a:lumMod val="70000"/>
                  <a:lumOff val="30000"/>
                </a:schemeClr>
              </a:gs>
            </a:gsLst>
            <a:lin ang="18900000" scaled="1"/>
            <a:tileRect/>
          </a:grad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charset="-122"/>
              <a:ea typeface="思源黑体 CN Regular" panose="020B0500000000000000" charset="-122"/>
            </a:endParaRPr>
          </a:p>
        </p:txBody>
      </p:sp>
      <p:sp>
        <p:nvSpPr>
          <p:cNvPr id="22" name="矩形: 圆角 10"/>
          <p:cNvSpPr/>
          <p:nvPr>
            <p:custDataLst>
              <p:tags r:id="rId7"/>
            </p:custDataLst>
          </p:nvPr>
        </p:nvSpPr>
        <p:spPr>
          <a:xfrm>
            <a:off x="4721543" y="2309167"/>
            <a:ext cx="2947035" cy="4083957"/>
          </a:xfrm>
          <a:prstGeom prst="roundRect">
            <a:avLst>
              <a:gd name="adj" fmla="val 2098"/>
            </a:avLst>
          </a:prstGeom>
          <a:solidFill>
            <a:schemeClr val="bg1"/>
          </a:solidFill>
          <a:ln>
            <a:gradFill>
              <a:gsLst>
                <a:gs pos="0">
                  <a:schemeClr val="accent1"/>
                </a:gs>
                <a:gs pos="100000">
                  <a:schemeClr val="accent1"/>
                </a:gs>
              </a:gsLst>
              <a:lin ang="5400000" scaled="1"/>
            </a:gradFill>
          </a:ln>
          <a:effectLst>
            <a:outerShdw blurRad="292100" dir="18900000" sy="23000" kx="-1200000" algn="bl" rotWithShape="0">
              <a:schemeClr val="tx1">
                <a:alpha val="35000"/>
              </a:schemeClr>
            </a:outerShdw>
          </a:effectLst>
          <a:scene3d>
            <a:camera prst="orthographicFront"/>
            <a:lightRig rig="contrasting" dir="t"/>
          </a:scene3d>
          <a:sp3d>
            <a:bevelT w="254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charset="-122"/>
              <a:ea typeface="思源黑体 CN Regular" panose="020B0500000000000000" charset="-122"/>
            </a:endParaRPr>
          </a:p>
        </p:txBody>
      </p:sp>
      <p:sp>
        <p:nvSpPr>
          <p:cNvPr id="23" name="平行四边形 6"/>
          <p:cNvSpPr/>
          <p:nvPr>
            <p:custDataLst>
              <p:tags r:id="rId8"/>
            </p:custDataLst>
          </p:nvPr>
        </p:nvSpPr>
        <p:spPr>
          <a:xfrm>
            <a:off x="4523422" y="1960773"/>
            <a:ext cx="1316354" cy="998896"/>
          </a:xfrm>
          <a:custGeom>
            <a:avLst/>
            <a:gdLst>
              <a:gd name="connsiteX0" fmla="*/ 107404 w 1316354"/>
              <a:gd name="connsiteY0" fmla="*/ 997167 h 998896"/>
              <a:gd name="connsiteX1" fmla="*/ 1243757 w 1316354"/>
              <a:gd name="connsiteY1" fmla="*/ 773200 h 998896"/>
              <a:gd name="connsiteX2" fmla="*/ 1316354 w 1316354"/>
              <a:gd name="connsiteY2" fmla="*/ 684899 h 998896"/>
              <a:gd name="connsiteX3" fmla="*/ 1316354 w 1316354"/>
              <a:gd name="connsiteY3" fmla="*/ 90032 h 998896"/>
              <a:gd name="connsiteX4" fmla="*/ 1208950 w 1316354"/>
              <a:gd name="connsiteY4" fmla="*/ 1730 h 998896"/>
              <a:gd name="connsiteX5" fmla="*/ 72596 w 1316354"/>
              <a:gd name="connsiteY5" fmla="*/ 225697 h 998896"/>
              <a:gd name="connsiteX6" fmla="*/ 0 w 1316354"/>
              <a:gd name="connsiteY6" fmla="*/ 313998 h 998896"/>
              <a:gd name="connsiteX7" fmla="*/ 0 w 1316354"/>
              <a:gd name="connsiteY7" fmla="*/ 908866 h 998896"/>
              <a:gd name="connsiteX8" fmla="*/ 107404 w 1316354"/>
              <a:gd name="connsiteY8" fmla="*/ 997167 h 9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354" h="998896">
                <a:moveTo>
                  <a:pt x="107404" y="997167"/>
                </a:moveTo>
                <a:lnTo>
                  <a:pt x="1243757" y="773200"/>
                </a:lnTo>
                <a:cubicBezTo>
                  <a:pt x="1285936" y="764887"/>
                  <a:pt x="1316354" y="727889"/>
                  <a:pt x="1316354" y="684899"/>
                </a:cubicBezTo>
                <a:lnTo>
                  <a:pt x="1316354" y="90032"/>
                </a:lnTo>
                <a:cubicBezTo>
                  <a:pt x="1316354" y="33326"/>
                  <a:pt x="1264585" y="-9235"/>
                  <a:pt x="1208950" y="1730"/>
                </a:cubicBezTo>
                <a:lnTo>
                  <a:pt x="72596" y="225697"/>
                </a:lnTo>
                <a:cubicBezTo>
                  <a:pt x="30418" y="234010"/>
                  <a:pt x="0" y="271008"/>
                  <a:pt x="0" y="313998"/>
                </a:cubicBezTo>
                <a:lnTo>
                  <a:pt x="0" y="908866"/>
                </a:lnTo>
                <a:cubicBezTo>
                  <a:pt x="0" y="965572"/>
                  <a:pt x="51768" y="1008133"/>
                  <a:pt x="107404" y="997167"/>
                </a:cubicBezTo>
              </a:path>
            </a:pathLst>
          </a:custGeom>
          <a:gradFill flip="none" rotWithShape="1">
            <a:gsLst>
              <a:gs pos="0">
                <a:schemeClr val="accent1"/>
              </a:gs>
              <a:gs pos="37000">
                <a:schemeClr val="accent1"/>
              </a:gs>
              <a:gs pos="95000">
                <a:schemeClr val="accent1">
                  <a:lumMod val="70000"/>
                  <a:lumOff val="30000"/>
                </a:schemeClr>
              </a:gs>
            </a:gsLst>
            <a:lin ang="18900000" scaled="1"/>
            <a:tileRect/>
          </a:grad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charset="-122"/>
              <a:ea typeface="思源黑体 CN Regular" panose="020B0500000000000000" charset="-122"/>
            </a:endParaRPr>
          </a:p>
        </p:txBody>
      </p:sp>
      <p:sp>
        <p:nvSpPr>
          <p:cNvPr id="28" name="矩形: 圆角 13"/>
          <p:cNvSpPr/>
          <p:nvPr>
            <p:custDataLst>
              <p:tags r:id="rId9"/>
            </p:custDataLst>
          </p:nvPr>
        </p:nvSpPr>
        <p:spPr>
          <a:xfrm>
            <a:off x="8538211" y="2309167"/>
            <a:ext cx="2947035" cy="4083957"/>
          </a:xfrm>
          <a:prstGeom prst="roundRect">
            <a:avLst>
              <a:gd name="adj" fmla="val 2098"/>
            </a:avLst>
          </a:prstGeom>
          <a:solidFill>
            <a:schemeClr val="bg1"/>
          </a:solidFill>
          <a:ln>
            <a:gradFill>
              <a:gsLst>
                <a:gs pos="0">
                  <a:schemeClr val="accent1"/>
                </a:gs>
                <a:gs pos="100000">
                  <a:schemeClr val="accent1"/>
                </a:gs>
              </a:gsLst>
              <a:lin ang="5400000" scaled="1"/>
            </a:gradFill>
          </a:ln>
          <a:effectLst>
            <a:outerShdw blurRad="292100" dir="18900000" sy="23000" kx="-1200000" algn="bl" rotWithShape="0">
              <a:schemeClr val="tx1">
                <a:alpha val="35000"/>
              </a:schemeClr>
            </a:outerShdw>
          </a:effectLst>
          <a:scene3d>
            <a:camera prst="orthographicFront"/>
            <a:lightRig rig="contrasting" dir="t"/>
          </a:scene3d>
          <a:sp3d>
            <a:bevelT w="254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endParaRPr>
          </a:p>
        </p:txBody>
      </p:sp>
      <p:sp>
        <p:nvSpPr>
          <p:cNvPr id="29" name="平行四边形 6"/>
          <p:cNvSpPr/>
          <p:nvPr>
            <p:custDataLst>
              <p:tags r:id="rId10"/>
            </p:custDataLst>
          </p:nvPr>
        </p:nvSpPr>
        <p:spPr>
          <a:xfrm>
            <a:off x="8340090" y="1960773"/>
            <a:ext cx="1316354" cy="998896"/>
          </a:xfrm>
          <a:custGeom>
            <a:avLst/>
            <a:gdLst>
              <a:gd name="connsiteX0" fmla="*/ 107404 w 1316354"/>
              <a:gd name="connsiteY0" fmla="*/ 997167 h 998896"/>
              <a:gd name="connsiteX1" fmla="*/ 1243757 w 1316354"/>
              <a:gd name="connsiteY1" fmla="*/ 773200 h 998896"/>
              <a:gd name="connsiteX2" fmla="*/ 1316354 w 1316354"/>
              <a:gd name="connsiteY2" fmla="*/ 684899 h 998896"/>
              <a:gd name="connsiteX3" fmla="*/ 1316354 w 1316354"/>
              <a:gd name="connsiteY3" fmla="*/ 90032 h 998896"/>
              <a:gd name="connsiteX4" fmla="*/ 1208950 w 1316354"/>
              <a:gd name="connsiteY4" fmla="*/ 1730 h 998896"/>
              <a:gd name="connsiteX5" fmla="*/ 72596 w 1316354"/>
              <a:gd name="connsiteY5" fmla="*/ 225697 h 998896"/>
              <a:gd name="connsiteX6" fmla="*/ 0 w 1316354"/>
              <a:gd name="connsiteY6" fmla="*/ 313998 h 998896"/>
              <a:gd name="connsiteX7" fmla="*/ 0 w 1316354"/>
              <a:gd name="connsiteY7" fmla="*/ 908866 h 998896"/>
              <a:gd name="connsiteX8" fmla="*/ 107404 w 1316354"/>
              <a:gd name="connsiteY8" fmla="*/ 997167 h 9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354" h="998896">
                <a:moveTo>
                  <a:pt x="107404" y="997167"/>
                </a:moveTo>
                <a:lnTo>
                  <a:pt x="1243757" y="773200"/>
                </a:lnTo>
                <a:cubicBezTo>
                  <a:pt x="1285936" y="764887"/>
                  <a:pt x="1316354" y="727889"/>
                  <a:pt x="1316354" y="684899"/>
                </a:cubicBezTo>
                <a:lnTo>
                  <a:pt x="1316354" y="90032"/>
                </a:lnTo>
                <a:cubicBezTo>
                  <a:pt x="1316354" y="33326"/>
                  <a:pt x="1264585" y="-9235"/>
                  <a:pt x="1208950" y="1730"/>
                </a:cubicBezTo>
                <a:lnTo>
                  <a:pt x="72596" y="225697"/>
                </a:lnTo>
                <a:cubicBezTo>
                  <a:pt x="30418" y="234010"/>
                  <a:pt x="0" y="271008"/>
                  <a:pt x="0" y="313998"/>
                </a:cubicBezTo>
                <a:lnTo>
                  <a:pt x="0" y="908866"/>
                </a:lnTo>
                <a:cubicBezTo>
                  <a:pt x="0" y="965572"/>
                  <a:pt x="51768" y="1008133"/>
                  <a:pt x="107404" y="997167"/>
                </a:cubicBezTo>
              </a:path>
            </a:pathLst>
          </a:custGeom>
          <a:gradFill flip="none" rotWithShape="1">
            <a:gsLst>
              <a:gs pos="0">
                <a:schemeClr val="accent1"/>
              </a:gs>
              <a:gs pos="37000">
                <a:schemeClr val="accent1"/>
              </a:gs>
              <a:gs pos="95000">
                <a:schemeClr val="accent1">
                  <a:lumMod val="70000"/>
                  <a:lumOff val="30000"/>
                </a:schemeClr>
              </a:gs>
            </a:gsLst>
            <a:lin ang="18900000" scaled="1"/>
            <a:tileRect/>
          </a:gradFill>
          <a:ln>
            <a:noFill/>
          </a:ln>
          <a:effectLst>
            <a:outerShdw blurRad="190500" dist="381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charset="-122"/>
              <a:ea typeface="思源黑体 CN Regular" panose="020B0500000000000000" charset="-122"/>
            </a:endParaRPr>
          </a:p>
        </p:txBody>
      </p:sp>
      <p:sp>
        <p:nvSpPr>
          <p:cNvPr id="30" name="文本框 29"/>
          <p:cNvSpPr txBox="1"/>
          <p:nvPr>
            <p:custDataLst>
              <p:tags r:id="rId11"/>
            </p:custDataLst>
          </p:nvPr>
        </p:nvSpPr>
        <p:spPr>
          <a:xfrm>
            <a:off x="885825" y="2849563"/>
            <a:ext cx="2857500" cy="645160"/>
          </a:xfrm>
          <a:prstGeom prst="rect">
            <a:avLst/>
          </a:prstGeom>
          <a:noFill/>
        </p:spPr>
        <p:txBody>
          <a:bodyPr wrap="square" rtlCol="0">
            <a:spAutoFit/>
          </a:bodyPr>
          <a:lstStyle>
            <a:defPPr>
              <a:defRPr lang="zh-CN"/>
            </a:defPPr>
            <a:lvl1pPr>
              <a:defRPr sz="24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gn="ct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一是完成“投资运营智能平台（WISE）”一期建设</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custDataLst>
              <p:tags r:id="rId12"/>
            </p:custDataLst>
          </p:nvPr>
        </p:nvSpPr>
        <p:spPr>
          <a:xfrm>
            <a:off x="994410" y="3677920"/>
            <a:ext cx="3056255" cy="361061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ü"/>
            </a:pPr>
            <a:r>
              <a:rPr lang="zh-CN" altLang="en-US" sz="1600" kern="100">
                <a:effectLst/>
                <a:latin typeface="思源黑体 CN Regular" panose="020B0500000000000000" charset="-122"/>
                <a:ea typeface="思源黑体 CN Regular" panose="020B0500000000000000" charset="-122"/>
                <a:cs typeface="仿宋_GB2312"/>
              </a:rPr>
              <a:t>充分借鉴行业内优秀实践，主动提出平台建设理念，全员参与平台建设。在金融科技部的大力支持下，历经两年，完成平台从无到有的设计研发。平台一期功能7月初已上线，使用效果良好，平台在流程一体化、信息共享化、处理智能化方面成效突出，头寸管理、提取付费等多个模块实现行业首创。</a:t>
            </a:r>
            <a:endParaRPr lang="zh-CN" altLang="en-US" sz="1600" kern="100">
              <a:effectLst/>
              <a:latin typeface="思源黑体 CN Regular" panose="020B0500000000000000" charset="-122"/>
              <a:ea typeface="思源黑体 CN Regular" panose="020B0500000000000000" charset="-122"/>
              <a:cs typeface="仿宋_GB2312"/>
            </a:endParaRPr>
          </a:p>
        </p:txBody>
      </p:sp>
      <p:cxnSp>
        <p:nvCxnSpPr>
          <p:cNvPr id="32" name="直接连接符 31"/>
          <p:cNvCxnSpPr/>
          <p:nvPr>
            <p:custDataLst>
              <p:tags r:id="rId13"/>
            </p:custDataLst>
          </p:nvPr>
        </p:nvCxnSpPr>
        <p:spPr>
          <a:xfrm>
            <a:off x="1225512" y="3583384"/>
            <a:ext cx="21577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14"/>
            </p:custDataLst>
          </p:nvPr>
        </p:nvCxnSpPr>
        <p:spPr>
          <a:xfrm>
            <a:off x="5149235" y="3583384"/>
            <a:ext cx="20745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5"/>
            </p:custDataLst>
          </p:nvPr>
        </p:nvSpPr>
        <p:spPr>
          <a:xfrm>
            <a:off x="4721860" y="2987993"/>
            <a:ext cx="2966085" cy="368300"/>
          </a:xfrm>
          <a:prstGeom prst="rect">
            <a:avLst/>
          </a:prstGeom>
          <a:noFill/>
        </p:spPr>
        <p:txBody>
          <a:bodyPr wrap="square" rtlCol="0">
            <a:spAutoFit/>
          </a:bodyPr>
          <a:lstStyle/>
          <a:p>
            <a:pPr algn="ctr"/>
            <a:r>
              <a:rPr lang="zh-CN" altLang="en-US" sz="1800" b="1" dirty="0">
                <a:gradFill flip="none" rotWithShape="1">
                  <a:gsLst>
                    <a:gs pos="50000">
                      <a:schemeClr val="accent1"/>
                    </a:gs>
                    <a:gs pos="0">
                      <a:schemeClr val="accent1">
                        <a:lumMod val="60000"/>
                        <a:lumOff val="40000"/>
                      </a:schemeClr>
                    </a:gs>
                    <a:gs pos="100000">
                      <a:schemeClr val="accent1"/>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ea"/>
              </a:rPr>
              <a:t>二是上线“基金代销”平台</a:t>
            </a:r>
            <a:endParaRPr lang="zh-CN" altLang="en-US" sz="1800" b="1" dirty="0">
              <a:gradFill flip="none" rotWithShape="1">
                <a:gsLst>
                  <a:gs pos="50000">
                    <a:schemeClr val="accent1"/>
                  </a:gs>
                  <a:gs pos="0">
                    <a:schemeClr val="accent1">
                      <a:lumMod val="60000"/>
                      <a:lumOff val="40000"/>
                    </a:schemeClr>
                  </a:gs>
                  <a:gs pos="100000">
                    <a:schemeClr val="accent1"/>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custDataLst>
              <p:tags r:id="rId16"/>
            </p:custDataLst>
          </p:nvPr>
        </p:nvSpPr>
        <p:spPr>
          <a:xfrm>
            <a:off x="4775139" y="3677492"/>
            <a:ext cx="2717130" cy="2651125"/>
          </a:xfrm>
          <a:prstGeom prst="rect">
            <a:avLst/>
          </a:prstGeom>
          <a:noFill/>
        </p:spPr>
        <p:txBody>
          <a:bodyPr wrap="square" rtlCol="0">
            <a:spAutoFit/>
          </a:bodyPr>
          <a:lstStyle/>
          <a:p>
            <a:pPr marL="285750" indent="-285750">
              <a:lnSpc>
                <a:spcPct val="130000"/>
              </a:lnSpc>
              <a:buFont typeface="Wingdings" panose="05000000000000000000" pitchFamily="2" charset="2"/>
              <a:buChar char="ü"/>
            </a:pPr>
            <a:r>
              <a:rPr lang="zh-CN" altLang="en-US" sz="1600" kern="100">
                <a:effectLst/>
                <a:latin typeface="思源黑体 CN Regular" panose="020B0500000000000000" charset="-122"/>
                <a:ea typeface="思源黑体 CN Regular" panose="020B0500000000000000" charset="-122"/>
                <a:cs typeface="仿宋_GB2312"/>
              </a:rPr>
              <a:t>落实集团公司提出的“综合金融业务协同”目标，配合开展与国寿股份公司的基金代销业务</a:t>
            </a:r>
            <a:r>
              <a:rPr lang="en-US" altLang="zh-CN" sz="1600" kern="100">
                <a:effectLst/>
                <a:latin typeface="思源黑体 CN Regular" panose="020B0500000000000000" charset="-122"/>
                <a:ea typeface="思源黑体 CN Regular" panose="020B0500000000000000" charset="-122"/>
                <a:cs typeface="仿宋_GB2312"/>
              </a:rPr>
              <a:t>;</a:t>
            </a:r>
            <a:endParaRPr lang="zh-CN" altLang="en-US" sz="1600" kern="100">
              <a:effectLst/>
              <a:latin typeface="思源黑体 CN Regular" panose="020B0500000000000000" charset="-122"/>
              <a:ea typeface="思源黑体 CN Regular" panose="020B0500000000000000" charset="-122"/>
              <a:cs typeface="仿宋_GB2312"/>
            </a:endParaRPr>
          </a:p>
          <a:p>
            <a:pPr marL="285750" indent="-285750">
              <a:lnSpc>
                <a:spcPct val="130000"/>
              </a:lnSpc>
              <a:buFont typeface="Wingdings" panose="05000000000000000000" pitchFamily="2" charset="2"/>
              <a:buChar char="ü"/>
            </a:pPr>
            <a:r>
              <a:rPr lang="zh-CN" altLang="en-US" sz="1600" kern="100">
                <a:effectLst/>
                <a:latin typeface="思源黑体 CN Regular" panose="020B0500000000000000" charset="-122"/>
                <a:ea typeface="思源黑体 CN Regular" panose="020B0500000000000000" charset="-122"/>
                <a:cs typeface="仿宋_GB2312"/>
              </a:rPr>
              <a:t>配合投资中心推进陆享基金、好买基金、基煜基金等三个代销平台上线事宜，目前已完成系统测试。</a:t>
            </a:r>
            <a:endParaRPr lang="en-US" altLang="zh-CN" sz="1600" kern="100">
              <a:effectLst/>
              <a:latin typeface="思源黑体 CN Regular" panose="020B0500000000000000" charset="-122"/>
              <a:ea typeface="思源黑体 CN Regular" panose="020B0500000000000000" charset="-122"/>
              <a:cs typeface="仿宋_GB2312"/>
            </a:endParaRPr>
          </a:p>
        </p:txBody>
      </p:sp>
      <p:cxnSp>
        <p:nvCxnSpPr>
          <p:cNvPr id="39" name="直接连接符 38"/>
          <p:cNvCxnSpPr/>
          <p:nvPr>
            <p:custDataLst>
              <p:tags r:id="rId17"/>
            </p:custDataLst>
          </p:nvPr>
        </p:nvCxnSpPr>
        <p:spPr>
          <a:xfrm>
            <a:off x="8980140" y="3583384"/>
            <a:ext cx="2157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18"/>
            </p:custDataLst>
          </p:nvPr>
        </p:nvSpPr>
        <p:spPr>
          <a:xfrm>
            <a:off x="8608695" y="2987993"/>
            <a:ext cx="3023870" cy="368300"/>
          </a:xfrm>
          <a:prstGeom prst="rect">
            <a:avLst/>
          </a:prstGeom>
          <a:noFill/>
        </p:spPr>
        <p:txBody>
          <a:bodyPr wrap="square" rtlCol="0">
            <a:spAutoFit/>
          </a:bodyPr>
          <a:lstStyle/>
          <a:p>
            <a:pPr algn="ctr"/>
            <a:r>
              <a:rPr lang="zh-CN" altLang="en-US" sz="1800" b="1" dirty="0">
                <a:gradFill flip="none" rotWithShape="1">
                  <a:gsLst>
                    <a:gs pos="50000">
                      <a:schemeClr val="accent1"/>
                    </a:gs>
                    <a:gs pos="0">
                      <a:schemeClr val="accent1">
                        <a:lumMod val="60000"/>
                        <a:lumOff val="40000"/>
                      </a:schemeClr>
                    </a:gs>
                    <a:gs pos="100000">
                      <a:schemeClr val="accent1"/>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ea"/>
              </a:rPr>
              <a:t>三是上线“中债直联”</a:t>
            </a:r>
            <a:endParaRPr lang="zh-CN" altLang="en-US" sz="1800" b="1" dirty="0">
              <a:gradFill flip="none" rotWithShape="1">
                <a:gsLst>
                  <a:gs pos="50000">
                    <a:schemeClr val="accent1"/>
                  </a:gs>
                  <a:gs pos="0">
                    <a:schemeClr val="accent1">
                      <a:lumMod val="60000"/>
                      <a:lumOff val="40000"/>
                    </a:schemeClr>
                  </a:gs>
                  <a:gs pos="100000">
                    <a:schemeClr val="accent1"/>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40"/>
          <p:cNvSpPr txBox="1"/>
          <p:nvPr>
            <p:custDataLst>
              <p:tags r:id="rId19"/>
            </p:custDataLst>
          </p:nvPr>
        </p:nvSpPr>
        <p:spPr>
          <a:xfrm>
            <a:off x="8678982" y="3758533"/>
            <a:ext cx="2735878" cy="1691005"/>
          </a:xfrm>
          <a:prstGeom prst="rect">
            <a:avLst/>
          </a:prstGeom>
          <a:noFill/>
        </p:spPr>
        <p:txBody>
          <a:bodyPr wrap="square" rtlCol="0">
            <a:spAutoFit/>
          </a:bodyPr>
          <a:lstStyle/>
          <a:p>
            <a:pPr marL="285750" indent="-285750">
              <a:lnSpc>
                <a:spcPct val="130000"/>
              </a:lnSpc>
              <a:buFont typeface="Wingdings" panose="05000000000000000000" pitchFamily="2" charset="2"/>
              <a:buChar char="ü"/>
            </a:pPr>
            <a:r>
              <a:rPr lang="zh-CN" altLang="en-US" sz="1600">
                <a:latin typeface="思源黑体 CN Regular" panose="020B0500000000000000" charset="-122"/>
                <a:ea typeface="思源黑体 CN Regular" panose="020B0500000000000000" charset="-122"/>
              </a:rPr>
              <a:t>实现了银行间业务结算指令、资金余额、债券对账等信息的实时查询，全面提升了投资运营效率，降低了银行间交易风险。</a:t>
            </a:r>
            <a:endParaRPr lang="zh-CN" altLang="en-US" sz="1600">
              <a:latin typeface="思源黑体 CN Regular" panose="020B0500000000000000" charset="-122"/>
              <a:ea typeface="思源黑体 CN Regular" panose="020B0500000000000000" charset="-122"/>
            </a:endParaRPr>
          </a:p>
        </p:txBody>
      </p:sp>
      <p:pic>
        <p:nvPicPr>
          <p:cNvPr id="42" name="图形 24"/>
          <p:cNvPicPr>
            <a:picLocks noChangeAspect="1"/>
          </p:cNvPicPr>
          <p:nvPr>
            <p:custDataLst>
              <p:tags r:id="rId20"/>
            </p:custDataLst>
          </p:nvPr>
        </p:nvPicPr>
        <p:blipFill>
          <a:blip r:embed="rId21" cstate="screen">
            <a:extLst>
              <a:ext uri="{96DAC541-7B7A-43D3-8B79-37D633B846F1}">
                <asvg:svgBlip xmlns:asvg="http://schemas.microsoft.com/office/drawing/2016/SVG/main" r:embed="rId22"/>
              </a:ext>
            </a:extLst>
          </a:blip>
          <a:stretch>
            <a:fillRect/>
          </a:stretch>
        </p:blipFill>
        <p:spPr>
          <a:xfrm>
            <a:off x="8740200" y="2202154"/>
            <a:ext cx="516134" cy="516134"/>
          </a:xfrm>
          <a:prstGeom prst="rect">
            <a:avLst/>
          </a:prstGeom>
        </p:spPr>
      </p:pic>
      <p:pic>
        <p:nvPicPr>
          <p:cNvPr id="43" name="图形 25"/>
          <p:cNvPicPr>
            <a:picLocks noChangeAspect="1"/>
          </p:cNvPicPr>
          <p:nvPr>
            <p:custDataLst>
              <p:tags r:id="rId23"/>
            </p:custDataLst>
          </p:nvPr>
        </p:nvPicPr>
        <p:blipFill>
          <a:blip r:embed="rId24" cstate="screen">
            <a:extLst>
              <a:ext uri="{96DAC541-7B7A-43D3-8B79-37D633B846F1}">
                <asvg:svgBlip xmlns:asvg="http://schemas.microsoft.com/office/drawing/2016/SVG/main" r:embed="rId25"/>
              </a:ext>
            </a:extLst>
          </a:blip>
          <a:stretch>
            <a:fillRect/>
          </a:stretch>
        </p:blipFill>
        <p:spPr>
          <a:xfrm>
            <a:off x="4923532" y="2202154"/>
            <a:ext cx="516134" cy="516134"/>
          </a:xfrm>
          <a:prstGeom prst="rect">
            <a:avLst/>
          </a:prstGeom>
        </p:spPr>
      </p:pic>
      <p:sp>
        <p:nvSpPr>
          <p:cNvPr id="47" name="open-book_19919"/>
          <p:cNvSpPr/>
          <p:nvPr>
            <p:custDataLst>
              <p:tags r:id="rId26"/>
            </p:custDataLst>
          </p:nvPr>
        </p:nvSpPr>
        <p:spPr>
          <a:xfrm>
            <a:off x="1157818" y="2218905"/>
            <a:ext cx="414226" cy="436031"/>
          </a:xfrm>
          <a:custGeom>
            <a:avLst/>
            <a:gdLst>
              <a:gd name="T0" fmla="*/ 0 w 3654"/>
              <a:gd name="T1" fmla="*/ 0 h 3852"/>
              <a:gd name="T2" fmla="*/ 0 w 3654"/>
              <a:gd name="T3" fmla="*/ 3526 h 3852"/>
              <a:gd name="T4" fmla="*/ 1501 w 3654"/>
              <a:gd name="T5" fmla="*/ 3526 h 3852"/>
              <a:gd name="T6" fmla="*/ 1827 w 3654"/>
              <a:gd name="T7" fmla="*/ 3852 h 3852"/>
              <a:gd name="T8" fmla="*/ 2153 w 3654"/>
              <a:gd name="T9" fmla="*/ 3526 h 3852"/>
              <a:gd name="T10" fmla="*/ 3654 w 3654"/>
              <a:gd name="T11" fmla="*/ 3526 h 3852"/>
              <a:gd name="T12" fmla="*/ 3654 w 3654"/>
              <a:gd name="T13" fmla="*/ 0 h 3852"/>
              <a:gd name="T14" fmla="*/ 0 w 3654"/>
              <a:gd name="T15" fmla="*/ 0 h 3852"/>
              <a:gd name="T16" fmla="*/ 156 w 3654"/>
              <a:gd name="T17" fmla="*/ 3370 h 3852"/>
              <a:gd name="T18" fmla="*/ 156 w 3654"/>
              <a:gd name="T19" fmla="*/ 156 h 3852"/>
              <a:gd name="T20" fmla="*/ 1749 w 3654"/>
              <a:gd name="T21" fmla="*/ 156 h 3852"/>
              <a:gd name="T22" fmla="*/ 1749 w 3654"/>
              <a:gd name="T23" fmla="*/ 3553 h 3852"/>
              <a:gd name="T24" fmla="*/ 1566 w 3654"/>
              <a:gd name="T25" fmla="*/ 3370 h 3852"/>
              <a:gd name="T26" fmla="*/ 156 w 3654"/>
              <a:gd name="T27" fmla="*/ 3370 h 3852"/>
              <a:gd name="T28" fmla="*/ 3498 w 3654"/>
              <a:gd name="T29" fmla="*/ 3370 h 3852"/>
              <a:gd name="T30" fmla="*/ 2088 w 3654"/>
              <a:gd name="T31" fmla="*/ 3370 h 3852"/>
              <a:gd name="T32" fmla="*/ 1905 w 3654"/>
              <a:gd name="T33" fmla="*/ 3553 h 3852"/>
              <a:gd name="T34" fmla="*/ 1905 w 3654"/>
              <a:gd name="T35" fmla="*/ 156 h 3852"/>
              <a:gd name="T36" fmla="*/ 3498 w 3654"/>
              <a:gd name="T37" fmla="*/ 156 h 3852"/>
              <a:gd name="T38" fmla="*/ 3498 w 3654"/>
              <a:gd name="T39" fmla="*/ 3370 h 3852"/>
              <a:gd name="T40" fmla="*/ 3498 w 3654"/>
              <a:gd name="T41" fmla="*/ 337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4" h="3852">
                <a:moveTo>
                  <a:pt x="0" y="0"/>
                </a:moveTo>
                <a:lnTo>
                  <a:pt x="0" y="3526"/>
                </a:lnTo>
                <a:lnTo>
                  <a:pt x="1501" y="3526"/>
                </a:lnTo>
                <a:lnTo>
                  <a:pt x="1827" y="3852"/>
                </a:lnTo>
                <a:lnTo>
                  <a:pt x="2153" y="3526"/>
                </a:lnTo>
                <a:lnTo>
                  <a:pt x="3654" y="3526"/>
                </a:lnTo>
                <a:lnTo>
                  <a:pt x="3654" y="0"/>
                </a:lnTo>
                <a:lnTo>
                  <a:pt x="0" y="0"/>
                </a:lnTo>
                <a:close/>
                <a:moveTo>
                  <a:pt x="156" y="3370"/>
                </a:moveTo>
                <a:lnTo>
                  <a:pt x="156" y="156"/>
                </a:lnTo>
                <a:lnTo>
                  <a:pt x="1749" y="156"/>
                </a:lnTo>
                <a:lnTo>
                  <a:pt x="1749" y="3553"/>
                </a:lnTo>
                <a:lnTo>
                  <a:pt x="1566" y="3370"/>
                </a:lnTo>
                <a:lnTo>
                  <a:pt x="156" y="3370"/>
                </a:lnTo>
                <a:close/>
                <a:moveTo>
                  <a:pt x="3498" y="3370"/>
                </a:moveTo>
                <a:lnTo>
                  <a:pt x="2088" y="3370"/>
                </a:lnTo>
                <a:lnTo>
                  <a:pt x="1905" y="3553"/>
                </a:lnTo>
                <a:lnTo>
                  <a:pt x="1905" y="156"/>
                </a:lnTo>
                <a:lnTo>
                  <a:pt x="3498" y="156"/>
                </a:lnTo>
                <a:lnTo>
                  <a:pt x="3498" y="3370"/>
                </a:lnTo>
                <a:lnTo>
                  <a:pt x="3498" y="337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charset="-122"/>
              <a:ea typeface="思源黑体 CN Regular"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p:cNvSpPr/>
          <p:nvPr/>
        </p:nvSpPr>
        <p:spPr>
          <a:xfrm>
            <a:off x="-1750269" y="5169950"/>
            <a:ext cx="15692538" cy="1965514"/>
          </a:xfrm>
          <a:prstGeom prst="ellipse">
            <a:avLst/>
          </a:prstGeom>
          <a:gradFill flip="none" rotWithShape="1">
            <a:gsLst>
              <a:gs pos="0">
                <a:srgbClr val="C00000">
                  <a:alpha val="7000"/>
                </a:srgbClr>
              </a:gs>
              <a:gs pos="100000">
                <a:srgbClr val="FF0000">
                  <a:alpha val="1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p:cNvSpPr txBox="1"/>
          <p:nvPr/>
        </p:nvSpPr>
        <p:spPr>
          <a:xfrm>
            <a:off x="1413782" y="479388"/>
            <a:ext cx="1701800" cy="400110"/>
          </a:xfrm>
          <a:prstGeom prst="rect">
            <a:avLst/>
          </a:prstGeom>
          <a:noFill/>
        </p:spPr>
        <p:txBody>
          <a:bodyPr wrap="square">
            <a:spAutoFit/>
          </a:bodyPr>
          <a:lstStyle/>
          <a:p>
            <a:r>
              <a:rPr kumimoji="1" lang="en-US" altLang="zh-CN" sz="2000" b="1" i="1" spc="300" dirty="0">
                <a:solidFill>
                  <a:schemeClr val="bg1">
                    <a:lumMod val="75000"/>
                  </a:schemeClr>
                </a:solidFill>
                <a:cs typeface="+mn-ea"/>
                <a:sym typeface="+mn-lt"/>
              </a:rPr>
              <a:t>PART 02</a:t>
            </a:r>
            <a:endParaRPr lang="zh-CN" altLang="en-US" sz="2000" i="1" spc="300" dirty="0">
              <a:solidFill>
                <a:schemeClr val="bg1">
                  <a:lumMod val="75000"/>
                </a:schemeClr>
              </a:solidFill>
              <a:cs typeface="+mn-ea"/>
              <a:sym typeface="+mn-lt"/>
            </a:endParaRPr>
          </a:p>
        </p:txBody>
      </p:sp>
      <p:sp>
        <p:nvSpPr>
          <p:cNvPr id="20" name="矩形 19"/>
          <p:cNvSpPr/>
          <p:nvPr/>
        </p:nvSpPr>
        <p:spPr>
          <a:xfrm>
            <a:off x="613365" y="-517527"/>
            <a:ext cx="800417" cy="3105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21" name="矩形 20"/>
          <p:cNvSpPr/>
          <p:nvPr/>
        </p:nvSpPr>
        <p:spPr>
          <a:xfrm>
            <a:off x="1585823" y="-517527"/>
            <a:ext cx="800417" cy="3105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27" name="文本框 26"/>
          <p:cNvSpPr txBox="1"/>
          <p:nvPr/>
        </p:nvSpPr>
        <p:spPr>
          <a:xfrm>
            <a:off x="613365" y="355084"/>
            <a:ext cx="1701800" cy="461665"/>
          </a:xfrm>
          <a:prstGeom prst="rect">
            <a:avLst/>
          </a:prstGeom>
          <a:noFill/>
        </p:spPr>
        <p:txBody>
          <a:bodyPr wrap="square">
            <a:spAutoFit/>
          </a:bodyPr>
          <a:lstStyle/>
          <a:p>
            <a:r>
              <a:rPr kumimoji="1" lang="zh-CN" altLang="en-US" sz="2400" b="1" dirty="0">
                <a:solidFill>
                  <a:schemeClr val="tx1">
                    <a:lumMod val="85000"/>
                    <a:lumOff val="15000"/>
                  </a:schemeClr>
                </a:solidFill>
                <a:cs typeface="+mn-ea"/>
                <a:sym typeface="+mn-lt"/>
              </a:rPr>
              <a:t>项目介绍</a:t>
            </a:r>
            <a:endParaRPr lang="zh-CN" altLang="en-US" sz="2400" dirty="0">
              <a:cs typeface="+mn-ea"/>
              <a:sym typeface="+mn-lt"/>
            </a:endParaRPr>
          </a:p>
        </p:txBody>
      </p:sp>
      <p:grpSp>
        <p:nvGrpSpPr>
          <p:cNvPr id="4" name="组合 3"/>
          <p:cNvGrpSpPr/>
          <p:nvPr/>
        </p:nvGrpSpPr>
        <p:grpSpPr>
          <a:xfrm>
            <a:off x="598787" y="1758807"/>
            <a:ext cx="10994426" cy="3340385"/>
            <a:chOff x="1209383" y="1936852"/>
            <a:chExt cx="9773234" cy="2969356"/>
          </a:xfrm>
        </p:grpSpPr>
        <p:sp>
          <p:nvSpPr>
            <p:cNvPr id="35" name="六边形 34"/>
            <p:cNvSpPr/>
            <p:nvPr/>
          </p:nvSpPr>
          <p:spPr>
            <a:xfrm>
              <a:off x="4944649" y="2447748"/>
              <a:ext cx="2284158" cy="1947562"/>
            </a:xfrm>
            <a:prstGeom prst="hexagon">
              <a:avLst>
                <a:gd name="adj" fmla="val 28368"/>
                <a:gd name="vf" fmla="val 1154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36" name="六边形 35"/>
            <p:cNvSpPr/>
            <p:nvPr/>
          </p:nvSpPr>
          <p:spPr>
            <a:xfrm>
              <a:off x="3577121" y="3475513"/>
              <a:ext cx="1677960" cy="1430695"/>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六边形 36"/>
            <p:cNvSpPr/>
            <p:nvPr/>
          </p:nvSpPr>
          <p:spPr>
            <a:xfrm>
              <a:off x="3577122" y="1936852"/>
              <a:ext cx="1677960" cy="1430693"/>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六边形 37"/>
            <p:cNvSpPr/>
            <p:nvPr/>
          </p:nvSpPr>
          <p:spPr>
            <a:xfrm>
              <a:off x="2226309" y="2699586"/>
              <a:ext cx="1677960" cy="1430693"/>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六边形 39"/>
            <p:cNvSpPr/>
            <p:nvPr/>
          </p:nvSpPr>
          <p:spPr>
            <a:xfrm>
              <a:off x="1209385" y="2268830"/>
              <a:ext cx="1273133" cy="1085522"/>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六边形 42"/>
            <p:cNvSpPr/>
            <p:nvPr/>
          </p:nvSpPr>
          <p:spPr>
            <a:xfrm>
              <a:off x="1209383" y="3475511"/>
              <a:ext cx="1273133" cy="1085522"/>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六边形 45"/>
            <p:cNvSpPr/>
            <p:nvPr/>
          </p:nvSpPr>
          <p:spPr>
            <a:xfrm flipH="1">
              <a:off x="6936924" y="3475513"/>
              <a:ext cx="1677960" cy="1430694"/>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7" name="六边形 46"/>
            <p:cNvSpPr/>
            <p:nvPr/>
          </p:nvSpPr>
          <p:spPr>
            <a:xfrm flipH="1">
              <a:off x="6936924" y="1936852"/>
              <a:ext cx="1677960" cy="1430694"/>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8" name="六边形 47"/>
            <p:cNvSpPr/>
            <p:nvPr/>
          </p:nvSpPr>
          <p:spPr>
            <a:xfrm flipH="1">
              <a:off x="8287738" y="2699586"/>
              <a:ext cx="1677960" cy="1430694"/>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六边形 48"/>
            <p:cNvSpPr/>
            <p:nvPr/>
          </p:nvSpPr>
          <p:spPr>
            <a:xfrm flipH="1">
              <a:off x="9709484" y="2268833"/>
              <a:ext cx="1273133" cy="1085522"/>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cs typeface="+mn-ea"/>
                <a:sym typeface="+mn-lt"/>
              </a:endParaRPr>
            </a:p>
          </p:txBody>
        </p:sp>
        <p:sp>
          <p:nvSpPr>
            <p:cNvPr id="50" name="六边形 49"/>
            <p:cNvSpPr/>
            <p:nvPr/>
          </p:nvSpPr>
          <p:spPr>
            <a:xfrm flipH="1">
              <a:off x="9709484" y="3475513"/>
              <a:ext cx="1273133" cy="1085522"/>
            </a:xfrm>
            <a:prstGeom prst="hexagon">
              <a:avLst>
                <a:gd name="adj" fmla="val 28368"/>
                <a:gd name="vf" fmla="val 11547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文本框 50"/>
            <p:cNvSpPr txBox="1"/>
            <p:nvPr/>
          </p:nvSpPr>
          <p:spPr>
            <a:xfrm>
              <a:off x="7354360" y="2532601"/>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52" name="文本框 51"/>
            <p:cNvSpPr txBox="1"/>
            <p:nvPr/>
          </p:nvSpPr>
          <p:spPr>
            <a:xfrm>
              <a:off x="7354360" y="4009490"/>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53" name="文本框 52"/>
            <p:cNvSpPr txBox="1"/>
            <p:nvPr/>
          </p:nvSpPr>
          <p:spPr>
            <a:xfrm>
              <a:off x="8746145" y="3205489"/>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54" name="文本框 53"/>
            <p:cNvSpPr txBox="1"/>
            <p:nvPr/>
          </p:nvSpPr>
          <p:spPr>
            <a:xfrm>
              <a:off x="9912176" y="2652198"/>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55" name="文本框 54"/>
            <p:cNvSpPr txBox="1"/>
            <p:nvPr/>
          </p:nvSpPr>
          <p:spPr>
            <a:xfrm>
              <a:off x="9912176" y="3833606"/>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57" name="文本框 56"/>
            <p:cNvSpPr txBox="1"/>
            <p:nvPr/>
          </p:nvSpPr>
          <p:spPr>
            <a:xfrm>
              <a:off x="5649752" y="3244334"/>
              <a:ext cx="867747" cy="328309"/>
            </a:xfrm>
            <a:prstGeom prst="rect">
              <a:avLst/>
            </a:prstGeom>
            <a:noFill/>
          </p:spPr>
          <p:txBody>
            <a:bodyPr wrap="square" rtlCol="0">
              <a:spAutoFit/>
            </a:bodyPr>
            <a:lstStyle/>
            <a:p>
              <a:r>
                <a:rPr lang="en-US" altLang="zh-CN" dirty="0">
                  <a:solidFill>
                    <a:schemeClr val="bg1"/>
                  </a:solidFill>
                  <a:cs typeface="+mn-ea"/>
                  <a:sym typeface="+mn-lt"/>
                </a:rPr>
                <a:t>LOGO</a:t>
              </a:r>
              <a:endParaRPr lang="zh-CN" altLang="en-US" dirty="0">
                <a:solidFill>
                  <a:schemeClr val="bg1"/>
                </a:solidFill>
                <a:cs typeface="+mn-ea"/>
                <a:sym typeface="+mn-lt"/>
              </a:endParaRPr>
            </a:p>
          </p:txBody>
        </p:sp>
        <p:sp>
          <p:nvSpPr>
            <p:cNvPr id="59" name="文本框 58"/>
            <p:cNvSpPr txBox="1"/>
            <p:nvPr/>
          </p:nvSpPr>
          <p:spPr>
            <a:xfrm>
              <a:off x="4014105" y="2532601"/>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60" name="文本框 59"/>
            <p:cNvSpPr txBox="1"/>
            <p:nvPr/>
          </p:nvSpPr>
          <p:spPr>
            <a:xfrm>
              <a:off x="4014105" y="4009490"/>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61" name="文本框 60"/>
            <p:cNvSpPr txBox="1"/>
            <p:nvPr/>
          </p:nvSpPr>
          <p:spPr>
            <a:xfrm>
              <a:off x="2634785" y="3205489"/>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62" name="文本框 61"/>
            <p:cNvSpPr txBox="1"/>
            <p:nvPr/>
          </p:nvSpPr>
          <p:spPr>
            <a:xfrm>
              <a:off x="1461404" y="2652198"/>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sp>
          <p:nvSpPr>
            <p:cNvPr id="63" name="文本框 62"/>
            <p:cNvSpPr txBox="1"/>
            <p:nvPr/>
          </p:nvSpPr>
          <p:spPr>
            <a:xfrm>
              <a:off x="1461404" y="3833606"/>
              <a:ext cx="867747" cy="328309"/>
            </a:xfrm>
            <a:prstGeom prst="rect">
              <a:avLst/>
            </a:prstGeom>
            <a:noFill/>
          </p:spPr>
          <p:txBody>
            <a:bodyPr wrap="square" rtlCol="0">
              <a:spAutoFit/>
            </a:bodyPr>
            <a:lstStyle/>
            <a:p>
              <a:r>
                <a:rPr lang="en-US" altLang="zh-CN" dirty="0">
                  <a:cs typeface="+mn-ea"/>
                  <a:sym typeface="+mn-lt"/>
                </a:rPr>
                <a:t>LOGO</a:t>
              </a:r>
              <a:endParaRPr lang="zh-CN" altLang="en-US" dirty="0">
                <a:cs typeface="+mn-ea"/>
                <a:sym typeface="+mn-lt"/>
              </a:endParaRPr>
            </a:p>
          </p:txBody>
        </p:sp>
      </p:grpSp>
      <p:sp>
        <p:nvSpPr>
          <p:cNvPr id="8" name="椭圆 7"/>
          <p:cNvSpPr/>
          <p:nvPr/>
        </p:nvSpPr>
        <p:spPr>
          <a:xfrm>
            <a:off x="1464974" y="5389108"/>
            <a:ext cx="9262052" cy="1138298"/>
          </a:xfrm>
          <a:prstGeom prst="ellipse">
            <a:avLst/>
          </a:prstGeom>
          <a:gradFill flip="none" rotWithShape="1">
            <a:gsLst>
              <a:gs pos="0">
                <a:srgbClr val="C00000">
                  <a:alpha val="18000"/>
                </a:srgbClr>
              </a:gs>
              <a:gs pos="100000">
                <a:srgbClr val="FF0000">
                  <a:alpha val="3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7" name="椭圆 66"/>
          <p:cNvSpPr/>
          <p:nvPr/>
        </p:nvSpPr>
        <p:spPr>
          <a:xfrm>
            <a:off x="2942287" y="5461662"/>
            <a:ext cx="6307426" cy="772685"/>
          </a:xfrm>
          <a:prstGeom prst="ellipse">
            <a:avLst/>
          </a:prstGeom>
          <a:gradFill flip="none" rotWithShape="1">
            <a:gsLst>
              <a:gs pos="0">
                <a:srgbClr val="C00000">
                  <a:alpha val="18000"/>
                </a:srgbClr>
              </a:gs>
              <a:gs pos="100000">
                <a:srgbClr val="FF0000">
                  <a:alpha val="3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8" name="文本框 67"/>
          <p:cNvSpPr txBox="1"/>
          <p:nvPr/>
        </p:nvSpPr>
        <p:spPr>
          <a:xfrm>
            <a:off x="5245100" y="992563"/>
            <a:ext cx="1701800" cy="461665"/>
          </a:xfrm>
          <a:prstGeom prst="rect">
            <a:avLst/>
          </a:prstGeom>
          <a:noFill/>
        </p:spPr>
        <p:txBody>
          <a:bodyPr wrap="square">
            <a:spAutoFit/>
          </a:bodyPr>
          <a:lstStyle/>
          <a:p>
            <a:pPr algn="ctr"/>
            <a:r>
              <a:rPr kumimoji="1" lang="zh-CN" altLang="en-US" sz="2400" b="1" dirty="0">
                <a:solidFill>
                  <a:schemeClr val="tx1">
                    <a:lumMod val="85000"/>
                    <a:lumOff val="15000"/>
                  </a:schemeClr>
                </a:solidFill>
                <a:cs typeface="+mn-ea"/>
                <a:sym typeface="+mn-lt"/>
              </a:rPr>
              <a:t>合作品牌</a:t>
            </a:r>
            <a:endParaRPr lang="zh-CN" altLang="en-US" sz="2400" dirty="0">
              <a:cs typeface="+mn-ea"/>
              <a:sym typeface="+mn-lt"/>
            </a:endParaRPr>
          </a:p>
        </p:txBody>
      </p:sp>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UNIT_PLACING_PICTURE_USER_VIEWPORT" val="{&quot;height&quot;:7214.188976377953,&quot;width&quot;:14734.100787401574}"/>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UNIT_PLACING_PICTURE_USER_VIEWPORT" val="{&quot;height&quot;:4395.544881889764,&quot;width&quot;:13012.92283464567}"/>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PA" val="v5.2.9"/>
  <p:tag name="KSO_WM_BEAUTIFY_FLAG" val=""/>
</p:tagLst>
</file>

<file path=ppt/tags/tag544.xml><?xml version="1.0" encoding="utf-8"?>
<p:tagLst xmlns:p="http://schemas.openxmlformats.org/presentationml/2006/main">
  <p:tag name="PA" val="v5.2.9"/>
  <p:tag name="KSO_WM_BEAUTIFY_FLAG" val=""/>
</p:tagLst>
</file>

<file path=ppt/tags/tag545.xml><?xml version="1.0" encoding="utf-8"?>
<p:tagLst xmlns:p="http://schemas.openxmlformats.org/presentationml/2006/main">
  <p:tag name="PA" val="v5.2.9"/>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ADJUSTMENTS" val="17.63728"/>
  <p:tag name="SHADOWSIZE" val="96"/>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PP_MARK_KEY" val="2f56cc1d-995d-4cba-b0b0-fd9e7c15052a"/>
  <p:tag name="COMMONDATA" val="eyJoZGlkIjoiNjQ1YzFmNDU4NzA0M2FlOTU4NTMyNmQ1YjA0MTI2YTAifQ=="/>
  <p:tag name="commondata" val="eyJoZGlkIjoiOWM1MmM4YTQ3YzdiODU5MDEzOTkzMGM4MGU0YWVhMmUifQ=="/>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锐普粉丝模板">
      <a:dk1>
        <a:sysClr val="windowText" lastClr="000000"/>
      </a:dk1>
      <a:lt1>
        <a:sysClr val="window" lastClr="FFFFFF"/>
      </a:lt1>
      <a:dk2>
        <a:srgbClr val="44546A"/>
      </a:dk2>
      <a:lt2>
        <a:srgbClr val="E7E6E6"/>
      </a:lt2>
      <a:accent1>
        <a:srgbClr val="936F55"/>
      </a:accent1>
      <a:accent2>
        <a:srgbClr val="CBAD8F"/>
      </a:accent2>
      <a:accent3>
        <a:srgbClr val="EBE1D0"/>
      </a:accent3>
      <a:accent4>
        <a:srgbClr val="F8F4EE"/>
      </a:accent4>
      <a:accent5>
        <a:srgbClr val="D8D8D8"/>
      </a:accent5>
      <a:accent6>
        <a:srgbClr val="BFBFB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工作型">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锐普粉丝模板">
      <a:dk1>
        <a:sysClr val="windowText" lastClr="000000"/>
      </a:dk1>
      <a:lt1>
        <a:sysClr val="window" lastClr="FFFFFF"/>
      </a:lt1>
      <a:dk2>
        <a:srgbClr val="44546A"/>
      </a:dk2>
      <a:lt2>
        <a:srgbClr val="E7E6E6"/>
      </a:lt2>
      <a:accent1>
        <a:srgbClr val="936F55"/>
      </a:accent1>
      <a:accent2>
        <a:srgbClr val="CBAD8F"/>
      </a:accent2>
      <a:accent3>
        <a:srgbClr val="EBE1D0"/>
      </a:accent3>
      <a:accent4>
        <a:srgbClr val="F8F4EE"/>
      </a:accent4>
      <a:accent5>
        <a:srgbClr val="D8D8D8"/>
      </a:accent5>
      <a:accent6>
        <a:srgbClr val="BFBFB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5">
      <a:dk1>
        <a:srgbClr val="000000"/>
      </a:dk1>
      <a:lt1>
        <a:srgbClr val="FFFFFF"/>
      </a:lt1>
      <a:dk2>
        <a:srgbClr val="000000"/>
      </a:dk2>
      <a:lt2>
        <a:srgbClr val="FFFFFF"/>
      </a:lt2>
      <a:accent1>
        <a:srgbClr val="C00000"/>
      </a:accent1>
      <a:accent2>
        <a:srgbClr val="C00000"/>
      </a:accent2>
      <a:accent3>
        <a:srgbClr val="C00000"/>
      </a:accent3>
      <a:accent4>
        <a:srgbClr val="C00000"/>
      </a:accent4>
      <a:accent5>
        <a:srgbClr val="C00000"/>
      </a:accent5>
      <a:accent6>
        <a:srgbClr val="C00000"/>
      </a:accent6>
      <a:hlink>
        <a:srgbClr val="000000"/>
      </a:hlink>
      <a:folHlink>
        <a:srgbClr val="000000"/>
      </a:folHlink>
    </a:clrScheme>
    <a:fontScheme name="Office">
      <a:majorFont>
        <a:latin typeface="思源黑体 CN"/>
        <a:ea typeface="思源黑体 CN"/>
        <a:cs typeface=""/>
      </a:majorFont>
      <a:minorFont>
        <a:latin typeface="思源黑体 CN"/>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5798</Words>
  <Application>WPS 演示</Application>
  <PresentationFormat>自定义</PresentationFormat>
  <Paragraphs>521</Paragraphs>
  <Slides>25</Slides>
  <Notes>2</Notes>
  <HiddenSlides>0</HiddenSlides>
  <MMClips>0</MMClips>
  <ScaleCrop>false</ScaleCrop>
  <HeadingPairs>
    <vt:vector size="6" baseType="variant">
      <vt:variant>
        <vt:lpstr>已用的字体</vt:lpstr>
      </vt:variant>
      <vt:variant>
        <vt:i4>32</vt:i4>
      </vt:variant>
      <vt:variant>
        <vt:lpstr>主题</vt:lpstr>
      </vt:variant>
      <vt:variant>
        <vt:i4>4</vt:i4>
      </vt:variant>
      <vt:variant>
        <vt:lpstr>幻灯片标题</vt:lpstr>
      </vt:variant>
      <vt:variant>
        <vt:i4>25</vt:i4>
      </vt:variant>
    </vt:vector>
  </HeadingPairs>
  <TitlesOfParts>
    <vt:vector size="61" baseType="lpstr">
      <vt:lpstr>Arial</vt:lpstr>
      <vt:lpstr>宋体</vt:lpstr>
      <vt:lpstr>Wingdings</vt:lpstr>
      <vt:lpstr>等线</vt:lpstr>
      <vt:lpstr>微软雅黑</vt:lpstr>
      <vt:lpstr>Roboto Regular</vt:lpstr>
      <vt:lpstr>思源黑体 CN Regular</vt:lpstr>
      <vt:lpstr>Arial</vt:lpstr>
      <vt:lpstr>Calibri</vt:lpstr>
      <vt:lpstr>Times New Roman</vt:lpstr>
      <vt:lpstr>黑体</vt:lpstr>
      <vt:lpstr>Calibri</vt:lpstr>
      <vt:lpstr>字魂105号-简雅黑</vt:lpstr>
      <vt:lpstr>Segoe Print</vt:lpstr>
      <vt:lpstr>Arial Unicode MS</vt:lpstr>
      <vt:lpstr>Roboto Bold</vt:lpstr>
      <vt:lpstr>思源黑体 CN Bold</vt:lpstr>
      <vt:lpstr>思源黑体 CN Medium</vt:lpstr>
      <vt:lpstr>OPPOSans B</vt:lpstr>
      <vt:lpstr>仿宋_GB2312</vt:lpstr>
      <vt:lpstr>思源黑体 CN Regular</vt:lpstr>
      <vt:lpstr>仿宋</vt:lpstr>
      <vt:lpstr>演示流云楷</vt:lpstr>
      <vt:lpstr>仿宋_GB2312</vt:lpstr>
      <vt:lpstr>思源宋体 CN Heavy</vt:lpstr>
      <vt:lpstr>Segoe UI</vt:lpstr>
      <vt:lpstr>Wingdings</vt:lpstr>
      <vt:lpstr>汉仪文黑-55简</vt:lpstr>
      <vt:lpstr>思源黑体 CN Normal</vt:lpstr>
      <vt:lpstr>汉仪许静行楷简</vt:lpstr>
      <vt:lpstr>汉仪旗黑-55简</vt:lpstr>
      <vt:lpstr>思源黑体 CN</vt:lpstr>
      <vt:lpstr>1_Office 主题​​</vt:lpstr>
      <vt:lpstr>10_Office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2022年度清算部工作总结</dc:title>
  <dc:creator>小菠萝</dc:creator>
  <cp:lastModifiedBy>刘欢</cp:lastModifiedBy>
  <cp:revision>137</cp:revision>
  <dcterms:created xsi:type="dcterms:W3CDTF">2022-12-18T15:51:00Z</dcterms:created>
  <dcterms:modified xsi:type="dcterms:W3CDTF">2023-12-18T15:22:21Z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26CEDC02FE3F43F8BEA1FEA1291C711A</vt:lpwstr>
  </property>
  <property fmtid="{D5CDD505-2E9C-101B-9397-08002B2CF9AE}" pid="3" name="KSOProductBuildVer">
    <vt:lpwstr>2052-12.1.0.15990</vt:lpwstr>
  </property>
</Properties>
</file>